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1"/>
  </p:sldMasterIdLst>
  <p:notesMasterIdLst>
    <p:notesMasterId r:id="rId100"/>
  </p:notesMasterIdLst>
  <p:sldIdLst>
    <p:sldId id="256" r:id="rId2"/>
    <p:sldId id="257" r:id="rId3"/>
    <p:sldId id="258" r:id="rId4"/>
    <p:sldId id="290" r:id="rId5"/>
    <p:sldId id="261" r:id="rId6"/>
    <p:sldId id="272" r:id="rId7"/>
    <p:sldId id="273" r:id="rId8"/>
    <p:sldId id="259" r:id="rId9"/>
    <p:sldId id="262" r:id="rId10"/>
    <p:sldId id="308" r:id="rId11"/>
    <p:sldId id="275" r:id="rId12"/>
    <p:sldId id="276" r:id="rId13"/>
    <p:sldId id="364" r:id="rId14"/>
    <p:sldId id="365" r:id="rId15"/>
    <p:sldId id="366" r:id="rId16"/>
    <p:sldId id="367" r:id="rId17"/>
    <p:sldId id="368" r:id="rId18"/>
    <p:sldId id="369" r:id="rId19"/>
    <p:sldId id="280" r:id="rId20"/>
    <p:sldId id="283" r:id="rId21"/>
    <p:sldId id="323" r:id="rId22"/>
    <p:sldId id="370" r:id="rId23"/>
    <p:sldId id="263" r:id="rId24"/>
    <p:sldId id="264" r:id="rId25"/>
    <p:sldId id="260" r:id="rId26"/>
    <p:sldId id="293" r:id="rId27"/>
    <p:sldId id="294" r:id="rId28"/>
    <p:sldId id="355" r:id="rId29"/>
    <p:sldId id="296" r:id="rId30"/>
    <p:sldId id="297" r:id="rId31"/>
    <p:sldId id="301" r:id="rId32"/>
    <p:sldId id="295" r:id="rId33"/>
    <p:sldId id="302" r:id="rId34"/>
    <p:sldId id="356" r:id="rId35"/>
    <p:sldId id="303" r:id="rId36"/>
    <p:sldId id="305" r:id="rId37"/>
    <p:sldId id="307" r:id="rId38"/>
    <p:sldId id="267" r:id="rId39"/>
    <p:sldId id="269" r:id="rId40"/>
    <p:sldId id="270" r:id="rId41"/>
    <p:sldId id="271" r:id="rId42"/>
    <p:sldId id="284" r:id="rId43"/>
    <p:sldId id="282" r:id="rId44"/>
    <p:sldId id="285" r:id="rId45"/>
    <p:sldId id="286" r:id="rId46"/>
    <p:sldId id="288" r:id="rId47"/>
    <p:sldId id="291" r:id="rId48"/>
    <p:sldId id="292" r:id="rId49"/>
    <p:sldId id="287" r:id="rId50"/>
    <p:sldId id="357" r:id="rId51"/>
    <p:sldId id="289" r:id="rId52"/>
    <p:sldId id="312" r:id="rId53"/>
    <p:sldId id="298" r:id="rId54"/>
    <p:sldId id="299" r:id="rId55"/>
    <p:sldId id="300" r:id="rId56"/>
    <p:sldId id="309" r:id="rId57"/>
    <p:sldId id="311" r:id="rId58"/>
    <p:sldId id="313" r:id="rId59"/>
    <p:sldId id="314" r:id="rId60"/>
    <p:sldId id="315" r:id="rId61"/>
    <p:sldId id="317" r:id="rId62"/>
    <p:sldId id="318" r:id="rId63"/>
    <p:sldId id="316" r:id="rId64"/>
    <p:sldId id="319" r:id="rId65"/>
    <p:sldId id="320" r:id="rId66"/>
    <p:sldId id="321" r:id="rId67"/>
    <p:sldId id="322" r:id="rId68"/>
    <p:sldId id="342" r:id="rId69"/>
    <p:sldId id="328" r:id="rId70"/>
    <p:sldId id="329" r:id="rId71"/>
    <p:sldId id="332" r:id="rId72"/>
    <p:sldId id="330" r:id="rId73"/>
    <p:sldId id="331" r:id="rId74"/>
    <p:sldId id="333" r:id="rId75"/>
    <p:sldId id="341" r:id="rId76"/>
    <p:sldId id="326" r:id="rId77"/>
    <p:sldId id="336" r:id="rId78"/>
    <p:sldId id="337" r:id="rId79"/>
    <p:sldId id="340" r:id="rId80"/>
    <p:sldId id="335" r:id="rId81"/>
    <p:sldId id="327" r:id="rId82"/>
    <p:sldId id="334" r:id="rId83"/>
    <p:sldId id="339" r:id="rId84"/>
    <p:sldId id="347" r:id="rId85"/>
    <p:sldId id="344" r:id="rId86"/>
    <p:sldId id="343" r:id="rId87"/>
    <p:sldId id="360" r:id="rId88"/>
    <p:sldId id="361" r:id="rId89"/>
    <p:sldId id="362" r:id="rId90"/>
    <p:sldId id="363" r:id="rId91"/>
    <p:sldId id="348" r:id="rId92"/>
    <p:sldId id="349" r:id="rId93"/>
    <p:sldId id="358" r:id="rId94"/>
    <p:sldId id="350" r:id="rId95"/>
    <p:sldId id="351" r:id="rId96"/>
    <p:sldId id="352" r:id="rId97"/>
    <p:sldId id="353" r:id="rId98"/>
    <p:sldId id="354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B970B-40AB-4D54-94D7-E6FAC3DCBBB6}" v="103" dt="2024-08-06T19:19:13.038"/>
    <p1510:client id="{9F362805-A1AB-463C-9F52-D6DA45216A11}" v="592" dt="2024-08-07T06:12:04.963"/>
    <p1510:client id="{CD754726-477C-4DDB-8A4F-8C7A51AB5C42}" v="35" dt="2024-08-06T06:14:02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16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AFE285-8D55-4E8C-9018-00B36B9DF26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192F5-2C60-40E0-AA53-2489539138C4}">
      <dgm:prSet/>
      <dgm:spPr/>
      <dgm:t>
        <a:bodyPr/>
        <a:lstStyle/>
        <a:p>
          <a:r>
            <a:rPr lang="en-US"/>
            <a:t>If condition 1 is true, then condition-2 is evaluated.</a:t>
          </a:r>
        </a:p>
      </dgm:t>
    </dgm:pt>
    <dgm:pt modelId="{20C6FEA2-FE1A-4F6E-97F2-4C5B27E02BD2}" type="parTrans" cxnId="{6886D2AB-1C35-4AF5-AFC9-F6249F20647A}">
      <dgm:prSet/>
      <dgm:spPr/>
      <dgm:t>
        <a:bodyPr/>
        <a:lstStyle/>
        <a:p>
          <a:endParaRPr lang="en-US"/>
        </a:p>
      </dgm:t>
    </dgm:pt>
    <dgm:pt modelId="{09384CB3-8A00-47ED-A67F-E04924380504}" type="sibTrans" cxnId="{6886D2AB-1C35-4AF5-AFC9-F6249F20647A}">
      <dgm:prSet/>
      <dgm:spPr/>
      <dgm:t>
        <a:bodyPr/>
        <a:lstStyle/>
        <a:p>
          <a:endParaRPr lang="en-US"/>
        </a:p>
      </dgm:t>
    </dgm:pt>
    <dgm:pt modelId="{C8766E8F-F036-4058-848B-29B57DD22F97}">
      <dgm:prSet/>
      <dgm:spPr/>
      <dgm:t>
        <a:bodyPr/>
        <a:lstStyle/>
        <a:p>
          <a:r>
            <a:rPr lang="en-US"/>
            <a:t>If condition-2 is true, then Statement A will be executed.</a:t>
          </a:r>
        </a:p>
      </dgm:t>
    </dgm:pt>
    <dgm:pt modelId="{EF80361A-7900-42C3-B00D-3A3E7693C193}" type="parTrans" cxnId="{6F18FEE9-6DC8-4F9E-8659-96CDF2B7C59F}">
      <dgm:prSet/>
      <dgm:spPr/>
      <dgm:t>
        <a:bodyPr/>
        <a:lstStyle/>
        <a:p>
          <a:endParaRPr lang="en-US"/>
        </a:p>
      </dgm:t>
    </dgm:pt>
    <dgm:pt modelId="{2843231D-6FBF-4500-9CBD-0A1D5A098D66}" type="sibTrans" cxnId="{6F18FEE9-6DC8-4F9E-8659-96CDF2B7C59F}">
      <dgm:prSet/>
      <dgm:spPr/>
      <dgm:t>
        <a:bodyPr/>
        <a:lstStyle/>
        <a:p>
          <a:endParaRPr lang="en-US"/>
        </a:p>
      </dgm:t>
    </dgm:pt>
    <dgm:pt modelId="{54377BE9-EDB0-4720-9DDB-E2A249F42C01}">
      <dgm:prSet/>
      <dgm:spPr/>
      <dgm:t>
        <a:bodyPr/>
        <a:lstStyle/>
        <a:p>
          <a:r>
            <a:rPr lang="en-US"/>
            <a:t>If condition-2 is false, then Statement B will be executed.</a:t>
          </a:r>
        </a:p>
      </dgm:t>
    </dgm:pt>
    <dgm:pt modelId="{CB0A6449-3AA5-4802-BA4C-4D076FA5F4B0}" type="parTrans" cxnId="{91D23203-8545-46A4-8508-2FB883BE6AF1}">
      <dgm:prSet/>
      <dgm:spPr/>
      <dgm:t>
        <a:bodyPr/>
        <a:lstStyle/>
        <a:p>
          <a:endParaRPr lang="en-US"/>
        </a:p>
      </dgm:t>
    </dgm:pt>
    <dgm:pt modelId="{8F0871F8-A869-4B57-B815-B80BB531E15C}" type="sibTrans" cxnId="{91D23203-8545-46A4-8508-2FB883BE6AF1}">
      <dgm:prSet/>
      <dgm:spPr/>
      <dgm:t>
        <a:bodyPr/>
        <a:lstStyle/>
        <a:p>
          <a:endParaRPr lang="en-US"/>
        </a:p>
      </dgm:t>
    </dgm:pt>
    <dgm:pt modelId="{8E5B725B-2390-46A3-BBEA-C94E2109261D}" type="pres">
      <dgm:prSet presAssocID="{96AFE285-8D55-4E8C-9018-00B36B9DF26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77F5CF-E327-4876-A75D-7824E200C466}" type="pres">
      <dgm:prSet presAssocID="{96AFE285-8D55-4E8C-9018-00B36B9DF260}" presName="dummyMaxCanvas" presStyleCnt="0">
        <dgm:presLayoutVars/>
      </dgm:prSet>
      <dgm:spPr/>
    </dgm:pt>
    <dgm:pt modelId="{380EB13A-FCB2-4BB7-80DF-44B97CD9C769}" type="pres">
      <dgm:prSet presAssocID="{96AFE285-8D55-4E8C-9018-00B36B9DF26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9AD4C-2691-41D2-818F-D7073DD92F9B}" type="pres">
      <dgm:prSet presAssocID="{96AFE285-8D55-4E8C-9018-00B36B9DF26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7F37-B037-4D0A-808F-161A21BBE449}" type="pres">
      <dgm:prSet presAssocID="{96AFE285-8D55-4E8C-9018-00B36B9DF26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F584E-4F65-4EF1-8608-7C5E37AE6CFC}" type="pres">
      <dgm:prSet presAssocID="{96AFE285-8D55-4E8C-9018-00B36B9DF26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4AA28-FEE1-47F3-9EF8-E820AEA81AE5}" type="pres">
      <dgm:prSet presAssocID="{96AFE285-8D55-4E8C-9018-00B36B9DF26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FE333-6463-4E08-87F6-163476492AAD}" type="pres">
      <dgm:prSet presAssocID="{96AFE285-8D55-4E8C-9018-00B36B9DF26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D3BC7-4BAB-4046-AF97-9BBFBAE80564}" type="pres">
      <dgm:prSet presAssocID="{96AFE285-8D55-4E8C-9018-00B36B9DF26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5AE14-1D0F-4462-9CEC-D5BCBC59AE08}" type="pres">
      <dgm:prSet presAssocID="{96AFE285-8D55-4E8C-9018-00B36B9DF26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A08FF-8C20-46FF-8D51-5893453BA453}" type="presOf" srcId="{09384CB3-8A00-47ED-A67F-E04924380504}" destId="{EB6F584E-4F65-4EF1-8608-7C5E37AE6CFC}" srcOrd="0" destOrd="0" presId="urn:microsoft.com/office/officeart/2005/8/layout/vProcess5"/>
    <dgm:cxn modelId="{6F18FEE9-6DC8-4F9E-8659-96CDF2B7C59F}" srcId="{96AFE285-8D55-4E8C-9018-00B36B9DF260}" destId="{C8766E8F-F036-4058-848B-29B57DD22F97}" srcOrd="1" destOrd="0" parTransId="{EF80361A-7900-42C3-B00D-3A3E7693C193}" sibTransId="{2843231D-6FBF-4500-9CBD-0A1D5A098D66}"/>
    <dgm:cxn modelId="{91D23203-8545-46A4-8508-2FB883BE6AF1}" srcId="{96AFE285-8D55-4E8C-9018-00B36B9DF260}" destId="{54377BE9-EDB0-4720-9DDB-E2A249F42C01}" srcOrd="2" destOrd="0" parTransId="{CB0A6449-3AA5-4802-BA4C-4D076FA5F4B0}" sibTransId="{8F0871F8-A869-4B57-B815-B80BB531E15C}"/>
    <dgm:cxn modelId="{6886D2AB-1C35-4AF5-AFC9-F6249F20647A}" srcId="{96AFE285-8D55-4E8C-9018-00B36B9DF260}" destId="{388192F5-2C60-40E0-AA53-2489539138C4}" srcOrd="0" destOrd="0" parTransId="{20C6FEA2-FE1A-4F6E-97F2-4C5B27E02BD2}" sibTransId="{09384CB3-8A00-47ED-A67F-E04924380504}"/>
    <dgm:cxn modelId="{DD36222E-D04D-4C43-AF30-EA9A63D4C92D}" type="presOf" srcId="{96AFE285-8D55-4E8C-9018-00B36B9DF260}" destId="{8E5B725B-2390-46A3-BBEA-C94E2109261D}" srcOrd="0" destOrd="0" presId="urn:microsoft.com/office/officeart/2005/8/layout/vProcess5"/>
    <dgm:cxn modelId="{6A56349A-9A7A-4F9A-B9D7-85F3901FE16A}" type="presOf" srcId="{2843231D-6FBF-4500-9CBD-0A1D5A098D66}" destId="{4CB4AA28-FEE1-47F3-9EF8-E820AEA81AE5}" srcOrd="0" destOrd="0" presId="urn:microsoft.com/office/officeart/2005/8/layout/vProcess5"/>
    <dgm:cxn modelId="{4D42E5E5-6BBA-43FE-9DF3-77D590878D16}" type="presOf" srcId="{54377BE9-EDB0-4720-9DDB-E2A249F42C01}" destId="{4D65AE14-1D0F-4462-9CEC-D5BCBC59AE08}" srcOrd="1" destOrd="0" presId="urn:microsoft.com/office/officeart/2005/8/layout/vProcess5"/>
    <dgm:cxn modelId="{2A924F3E-590E-43DB-8C93-08AEE6DB823F}" type="presOf" srcId="{C8766E8F-F036-4058-848B-29B57DD22F97}" destId="{5279AD4C-2691-41D2-818F-D7073DD92F9B}" srcOrd="0" destOrd="0" presId="urn:microsoft.com/office/officeart/2005/8/layout/vProcess5"/>
    <dgm:cxn modelId="{117212AC-2C48-4AB6-9950-6F2CE47B1A19}" type="presOf" srcId="{388192F5-2C60-40E0-AA53-2489539138C4}" destId="{380EB13A-FCB2-4BB7-80DF-44B97CD9C769}" srcOrd="0" destOrd="0" presId="urn:microsoft.com/office/officeart/2005/8/layout/vProcess5"/>
    <dgm:cxn modelId="{123E2223-7F75-4404-9597-5CF2798E353B}" type="presOf" srcId="{54377BE9-EDB0-4720-9DDB-E2A249F42C01}" destId="{8DF57F37-B037-4D0A-808F-161A21BBE449}" srcOrd="0" destOrd="0" presId="urn:microsoft.com/office/officeart/2005/8/layout/vProcess5"/>
    <dgm:cxn modelId="{D2CA2CDB-D1C3-4DA8-91DB-DFAA6AF45610}" type="presOf" srcId="{388192F5-2C60-40E0-AA53-2489539138C4}" destId="{D52FE333-6463-4E08-87F6-163476492AAD}" srcOrd="1" destOrd="0" presId="urn:microsoft.com/office/officeart/2005/8/layout/vProcess5"/>
    <dgm:cxn modelId="{7C8C8356-68A1-4A1A-BF64-A1B089E06860}" type="presOf" srcId="{C8766E8F-F036-4058-848B-29B57DD22F97}" destId="{844D3BC7-4BAB-4046-AF97-9BBFBAE80564}" srcOrd="1" destOrd="0" presId="urn:microsoft.com/office/officeart/2005/8/layout/vProcess5"/>
    <dgm:cxn modelId="{A8B3EF28-88FB-4DD4-9F38-50FAB166E1D3}" type="presParOf" srcId="{8E5B725B-2390-46A3-BBEA-C94E2109261D}" destId="{6977F5CF-E327-4876-A75D-7824E200C466}" srcOrd="0" destOrd="0" presId="urn:microsoft.com/office/officeart/2005/8/layout/vProcess5"/>
    <dgm:cxn modelId="{68F9D781-659A-485F-87DC-80F0635405EB}" type="presParOf" srcId="{8E5B725B-2390-46A3-BBEA-C94E2109261D}" destId="{380EB13A-FCB2-4BB7-80DF-44B97CD9C769}" srcOrd="1" destOrd="0" presId="urn:microsoft.com/office/officeart/2005/8/layout/vProcess5"/>
    <dgm:cxn modelId="{B7CE1C1F-FBF3-4525-8B06-5FFC21623A6A}" type="presParOf" srcId="{8E5B725B-2390-46A3-BBEA-C94E2109261D}" destId="{5279AD4C-2691-41D2-818F-D7073DD92F9B}" srcOrd="2" destOrd="0" presId="urn:microsoft.com/office/officeart/2005/8/layout/vProcess5"/>
    <dgm:cxn modelId="{79EC5091-9BF2-442D-9C63-E623FD025562}" type="presParOf" srcId="{8E5B725B-2390-46A3-BBEA-C94E2109261D}" destId="{8DF57F37-B037-4D0A-808F-161A21BBE449}" srcOrd="3" destOrd="0" presId="urn:microsoft.com/office/officeart/2005/8/layout/vProcess5"/>
    <dgm:cxn modelId="{BBDE9350-C6CC-492E-9DDF-B465DE1D1DAD}" type="presParOf" srcId="{8E5B725B-2390-46A3-BBEA-C94E2109261D}" destId="{EB6F584E-4F65-4EF1-8608-7C5E37AE6CFC}" srcOrd="4" destOrd="0" presId="urn:microsoft.com/office/officeart/2005/8/layout/vProcess5"/>
    <dgm:cxn modelId="{083454CE-AEEC-46FF-818F-B58E5A0F31AA}" type="presParOf" srcId="{8E5B725B-2390-46A3-BBEA-C94E2109261D}" destId="{4CB4AA28-FEE1-47F3-9EF8-E820AEA81AE5}" srcOrd="5" destOrd="0" presId="urn:microsoft.com/office/officeart/2005/8/layout/vProcess5"/>
    <dgm:cxn modelId="{90BD50AA-8F2E-4E2D-9D55-1648E7BFCEEB}" type="presParOf" srcId="{8E5B725B-2390-46A3-BBEA-C94E2109261D}" destId="{D52FE333-6463-4E08-87F6-163476492AAD}" srcOrd="6" destOrd="0" presId="urn:microsoft.com/office/officeart/2005/8/layout/vProcess5"/>
    <dgm:cxn modelId="{FB440269-AE83-4718-935F-4C20CB17EE08}" type="presParOf" srcId="{8E5B725B-2390-46A3-BBEA-C94E2109261D}" destId="{844D3BC7-4BAB-4046-AF97-9BBFBAE80564}" srcOrd="7" destOrd="0" presId="urn:microsoft.com/office/officeart/2005/8/layout/vProcess5"/>
    <dgm:cxn modelId="{C8C2C8A6-C873-4EB5-8D2C-86ECCFAB57F8}" type="presParOf" srcId="{8E5B725B-2390-46A3-BBEA-C94E2109261D}" destId="{4D65AE14-1D0F-4462-9CEC-D5BCBC59AE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5D773-F688-44B5-8DA1-1B8E35B19083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47A59-EF18-40F3-A6E9-AF939198F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47A59-EF18-40F3-A6E9-AF939198F8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9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8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13/04/2025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-library-function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Fundamentals  </a:t>
            </a:r>
            <a:r>
              <a:rPr lang="en-US" sz="6600" b="1" dirty="0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of  </a:t>
            </a:r>
            <a:endParaRPr lang="en-US" sz="16600" b="1" dirty="0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 dirty="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104456" y="15202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6" y="40678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Comments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128082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1. Single-line Comments</a:t>
            </a:r>
          </a:p>
          <a:p>
            <a:r>
              <a:rPr lang="en-US" sz="2000">
                <a:ea typeface="+mn-lt"/>
                <a:cs typeface="+mn-lt"/>
              </a:rPr>
              <a:t>Start with two forward slashes (//)</a:t>
            </a:r>
          </a:p>
          <a:p>
            <a:endParaRPr lang="en-US" b="1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endParaRPr lang="en-US" b="1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6000" y="1542870"/>
            <a:ext cx="5748998" cy="1077218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 Multi-line Comments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Start with /* and end with */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Text between /* and */ is ignored by the compiler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3B8CF3-56A2-63C3-38FF-87847745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7" t="15368" r="5852"/>
          <a:stretch/>
        </p:blipFill>
        <p:spPr>
          <a:xfrm>
            <a:off x="0" y="2752833"/>
            <a:ext cx="6412334" cy="281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92E0EF-BC6E-8CA3-92B1-F573D480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25" y="2620088"/>
            <a:ext cx="7036584" cy="3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3EC2C-07E9-603F-5214-DB62C126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611592"/>
            <a:ext cx="10761570" cy="1221169"/>
          </a:xfrm>
        </p:spPr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Header</a:t>
            </a:r>
            <a:r>
              <a:rPr lang="en-US" b="1">
                <a:ea typeface="+mj-lt"/>
                <a:cs typeface="+mj-lt"/>
              </a:rPr>
              <a:t> files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207F2C-9E43-0A1D-0D2D-8A954963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44" y="1417768"/>
            <a:ext cx="10753725" cy="4756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C Header files offer the features like library functions, data types, macros, etc. by importing them into the program with the help of a preprocessor directive </a:t>
            </a:r>
            <a:r>
              <a:rPr lang="en-US" b="1">
                <a:ea typeface="+mn-lt"/>
                <a:cs typeface="+mn-lt"/>
              </a:rPr>
              <a:t>“#include”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Header files contain predefined standard library functions.</a:t>
            </a:r>
          </a:p>
          <a:p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.h</a:t>
            </a:r>
            <a:r>
              <a:rPr lang="en-US">
                <a:ea typeface="+mn-lt"/>
                <a:cs typeface="+mn-lt"/>
              </a:rPr>
              <a:t> extension is used for header files.</a:t>
            </a:r>
          </a:p>
          <a:p>
            <a:r>
              <a:rPr lang="en-US">
                <a:ea typeface="+mn-lt"/>
                <a:cs typeface="+mn-lt"/>
              </a:rPr>
              <a:t>Included in the program using the </a:t>
            </a:r>
            <a:r>
              <a:rPr lang="en-US" b="1">
                <a:ea typeface="+mn-lt"/>
                <a:cs typeface="+mn-lt"/>
              </a:rPr>
              <a:t>#include</a:t>
            </a:r>
            <a:r>
              <a:rPr lang="en-US">
                <a:ea typeface="+mn-lt"/>
                <a:cs typeface="+mn-lt"/>
              </a:rPr>
              <a:t> directive.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Including Header Files</a:t>
            </a:r>
          </a:p>
          <a:p>
            <a:r>
              <a:rPr lang="en-US">
                <a:ea typeface="+mn-lt"/>
                <a:cs typeface="+mn-lt"/>
              </a:rPr>
              <a:t>Syntax: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&lt;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&gt;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system/default directory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"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"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the same directory as source file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44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17093D-4081-8E97-9B40-0D1D6968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Header files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426181-B554-F47C-3629-EC84BAA2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1" y="1548302"/>
            <a:ext cx="10753725" cy="378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Standard Header Files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7E4640D-467E-F99A-D8E4-C08E19C40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21236"/>
              </p:ext>
            </p:extLst>
          </p:nvPr>
        </p:nvGraphicFramePr>
        <p:xfrm>
          <a:off x="691056" y="2351155"/>
          <a:ext cx="7715525" cy="401510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87015">
                  <a:extLst>
                    <a:ext uri="{9D8B030D-6E8A-4147-A177-3AD203B41FA5}">
                      <a16:colId xmlns:a16="http://schemas.microsoft.com/office/drawing/2014/main" xmlns="" val="3765730271"/>
                    </a:ext>
                  </a:extLst>
                </a:gridCol>
                <a:gridCol w="2700756">
                  <a:extLst>
                    <a:ext uri="{9D8B030D-6E8A-4147-A177-3AD203B41FA5}">
                      <a16:colId xmlns:a16="http://schemas.microsoft.com/office/drawing/2014/main" xmlns="" val="1881469271"/>
                    </a:ext>
                  </a:extLst>
                </a:gridCol>
                <a:gridCol w="2827754">
                  <a:extLst>
                    <a:ext uri="{9D8B030D-6E8A-4147-A177-3AD203B41FA5}">
                      <a16:colId xmlns:a16="http://schemas.microsoft.com/office/drawing/2014/main" xmlns="" val="2148667395"/>
                    </a:ext>
                  </a:extLst>
                </a:gridCol>
              </a:tblGrid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Header File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Functions/Macros/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Variables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88841644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stdio.h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Input/Output</a:t>
                      </a:r>
                      <a:r>
                        <a:rPr lang="en-US" sz="2400" dirty="0">
                          <a:effectLst/>
                        </a:rPr>
                        <a:t>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scanf(), printf(), fopen(),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385220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stdlib.h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General utility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atoi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atof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malloc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50543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math.h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Mathematics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sin(), cos(), pow(), </a:t>
                      </a:r>
                      <a:r>
                        <a:rPr lang="en-US" sz="2400" dirty="0" err="1">
                          <a:effectLst/>
                        </a:rPr>
                        <a:t>sqrt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54760956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string.h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String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strcpy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strlen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strcat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46160226"/>
                  </a:ext>
                </a:extLst>
              </a:tr>
            </a:tbl>
          </a:graphicData>
        </a:graphic>
      </p:graphicFrame>
      <p:pic>
        <p:nvPicPr>
          <p:cNvPr id="4" name="Picture 2" descr="What are Header Files in C Programming? - UseMyNotes">
            <a:extLst>
              <a:ext uri="{FF2B5EF4-FFF2-40B4-BE49-F238E27FC236}">
                <a16:creationId xmlns:a16="http://schemas.microsoft.com/office/drawing/2014/main" xmlns="" id="{6EB6E9DE-A4DE-23C0-E057-553AB467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1" y="2157731"/>
            <a:ext cx="3641770" cy="33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6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756" y="1"/>
            <a:ext cx="6215523" cy="973394"/>
          </a:xfrm>
        </p:spPr>
        <p:txBody>
          <a:bodyPr/>
          <a:lstStyle/>
          <a:p>
            <a:pPr algn="ctr"/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59" y="1356852"/>
            <a:ext cx="9967516" cy="476959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66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061884"/>
          </a:xfrm>
        </p:spPr>
        <p:txBody>
          <a:bodyPr/>
          <a:lstStyle/>
          <a:p>
            <a:pPr algn="ctr"/>
            <a:r>
              <a:rPr lang="en-US" dirty="0" smtClean="0"/>
              <a:t>Primary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5342"/>
            <a:ext cx="11695470" cy="54126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3000" dirty="0" smtClean="0"/>
              <a:t>Primary </a:t>
            </a:r>
            <a:r>
              <a:rPr lang="en-US" sz="3000" dirty="0"/>
              <a:t>data types are built in data types which are directly supported by machine. </a:t>
            </a:r>
          </a:p>
          <a:p>
            <a:r>
              <a:rPr lang="en-US" sz="3000" dirty="0" smtClean="0"/>
              <a:t>They </a:t>
            </a:r>
            <a:r>
              <a:rPr lang="en-US" sz="3000" dirty="0"/>
              <a:t>are also known as fundamental data types. </a:t>
            </a:r>
          </a:p>
          <a:p>
            <a:r>
              <a:rPr lang="en-US" sz="2800" b="1" dirty="0" err="1"/>
              <a:t>int</a:t>
            </a:r>
            <a:r>
              <a:rPr lang="en-US" sz="2800" b="1" dirty="0"/>
              <a:t>: </a:t>
            </a:r>
          </a:p>
          <a:p>
            <a:r>
              <a:rPr lang="en-US" sz="2800" dirty="0" smtClean="0"/>
              <a:t>- </a:t>
            </a:r>
            <a:r>
              <a:rPr lang="en-US" sz="2800" dirty="0" err="1" smtClean="0"/>
              <a:t>int</a:t>
            </a:r>
            <a:r>
              <a:rPr lang="en-US" sz="2800" dirty="0"/>
              <a:t>, datatype can store integer number which is whole number without fraction part such as 10, 105 etc. </a:t>
            </a:r>
          </a:p>
          <a:p>
            <a:r>
              <a:rPr lang="en-US" sz="2800" dirty="0" smtClean="0"/>
              <a:t>- C </a:t>
            </a:r>
            <a:r>
              <a:rPr lang="en-US" sz="2800" dirty="0"/>
              <a:t>language has 3 classes of integer storage namely short </a:t>
            </a:r>
            <a:r>
              <a:rPr lang="en-US" sz="2800" dirty="0" err="1"/>
              <a:t>int</a:t>
            </a:r>
            <a:r>
              <a:rPr lang="en-US" sz="2800" dirty="0"/>
              <a:t>, </a:t>
            </a:r>
            <a:r>
              <a:rPr lang="en-US" sz="2800" dirty="0" err="1"/>
              <a:t>int</a:t>
            </a:r>
            <a:r>
              <a:rPr lang="en-US" sz="2800" dirty="0"/>
              <a:t> and long int. All of these data types have signed and unsigned forms. </a:t>
            </a:r>
          </a:p>
          <a:p>
            <a:r>
              <a:rPr lang="en-US" sz="2800" dirty="0" smtClean="0"/>
              <a:t>-  </a:t>
            </a:r>
            <a:r>
              <a:rPr lang="en-US" sz="2800" dirty="0"/>
              <a:t>Example: </a:t>
            </a:r>
            <a:r>
              <a:rPr lang="en-US" sz="2800" dirty="0" err="1" smtClean="0"/>
              <a:t>int</a:t>
            </a:r>
            <a:r>
              <a:rPr lang="en-US" sz="2800" dirty="0" smtClean="0"/>
              <a:t> a=10</a:t>
            </a:r>
            <a:r>
              <a:rPr lang="en-US" sz="2800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2910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061884"/>
          </a:xfrm>
        </p:spPr>
        <p:txBody>
          <a:bodyPr/>
          <a:lstStyle/>
          <a:p>
            <a:pPr algn="ctr"/>
            <a:r>
              <a:rPr lang="en-US" dirty="0" smtClean="0"/>
              <a:t>Primary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5342"/>
            <a:ext cx="11695470" cy="5412658"/>
          </a:xfrm>
        </p:spPr>
        <p:txBody>
          <a:bodyPr>
            <a:normAutofit/>
          </a:bodyPr>
          <a:lstStyle/>
          <a:p>
            <a:r>
              <a:rPr lang="en-US" sz="2800" b="1" dirty="0"/>
              <a:t>float: </a:t>
            </a:r>
          </a:p>
          <a:p>
            <a:r>
              <a:rPr lang="en-US" sz="2800" dirty="0" smtClean="0"/>
              <a:t>• </a:t>
            </a:r>
            <a:r>
              <a:rPr lang="en-US" sz="2800" dirty="0"/>
              <a:t>float data type can store floating point number which represents a real number with decimal point and fractional part such as 10.50, 155.25 etc. </a:t>
            </a:r>
          </a:p>
          <a:p>
            <a:r>
              <a:rPr lang="en-US" sz="2800" dirty="0"/>
              <a:t>• When the accuracy of the floating point number is insufficient, we can use the double to define the number. The double is same as float but with longer precision. </a:t>
            </a:r>
          </a:p>
          <a:p>
            <a:r>
              <a:rPr lang="en-US" sz="2800" dirty="0"/>
              <a:t>• To extend the precision further we can use long double which consumes 80 bits of memory space. </a:t>
            </a:r>
          </a:p>
          <a:p>
            <a:r>
              <a:rPr lang="en-US" sz="2800" dirty="0"/>
              <a:t>• Example: float a=10.50;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494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061884"/>
          </a:xfrm>
        </p:spPr>
        <p:txBody>
          <a:bodyPr/>
          <a:lstStyle/>
          <a:p>
            <a:pPr algn="ctr"/>
            <a:r>
              <a:rPr lang="en-US" dirty="0" smtClean="0"/>
              <a:t>Primary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5342"/>
            <a:ext cx="11695470" cy="5412658"/>
          </a:xfrm>
        </p:spPr>
        <p:txBody>
          <a:bodyPr>
            <a:normAutofit/>
          </a:bodyPr>
          <a:lstStyle/>
          <a:p>
            <a:r>
              <a:rPr lang="en-US" sz="2800" b="1" dirty="0"/>
              <a:t>char: </a:t>
            </a:r>
          </a:p>
          <a:p>
            <a:r>
              <a:rPr lang="en-US" sz="2800" dirty="0"/>
              <a:t>• Char data type can store single character of alphabet or digit or special symbol such as 'a', '5' etc. </a:t>
            </a:r>
          </a:p>
          <a:p>
            <a:r>
              <a:rPr lang="en-US" sz="2800" dirty="0"/>
              <a:t>• Each character is assigned some integer value which is known as ASCII values. </a:t>
            </a:r>
          </a:p>
          <a:p>
            <a:r>
              <a:rPr lang="en-US" sz="2800" dirty="0"/>
              <a:t>• Example: char a='a'; </a:t>
            </a:r>
          </a:p>
          <a:p>
            <a:r>
              <a:rPr lang="en-US" sz="2800" b="1" dirty="0"/>
              <a:t>void: </a:t>
            </a:r>
          </a:p>
          <a:p>
            <a:r>
              <a:rPr lang="en-US" sz="2800" b="1" dirty="0"/>
              <a:t>• </a:t>
            </a:r>
            <a:r>
              <a:rPr lang="en-US" sz="2800" dirty="0"/>
              <a:t>The void type has no value therefore we cannot declare it as variable as we did in case of </a:t>
            </a:r>
            <a:r>
              <a:rPr lang="en-US" sz="2800" dirty="0" err="1"/>
              <a:t>int</a:t>
            </a:r>
            <a:r>
              <a:rPr lang="en-US" sz="2800" dirty="0"/>
              <a:t> or float or char. </a:t>
            </a:r>
          </a:p>
          <a:p>
            <a:r>
              <a:rPr lang="en-US" sz="2800" dirty="0"/>
              <a:t>• The void data type is used to indicate that function is not returning anything.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100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12836"/>
            <a:ext cx="6702221" cy="1373512"/>
          </a:xfrm>
        </p:spPr>
        <p:txBody>
          <a:bodyPr/>
          <a:lstStyle/>
          <a:p>
            <a:r>
              <a:rPr lang="en-US" b="1" dirty="0" smtClean="0"/>
              <a:t>Secondary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9587"/>
            <a:ext cx="11341510" cy="4970207"/>
          </a:xfrm>
        </p:spPr>
        <p:txBody>
          <a:bodyPr>
            <a:normAutofit/>
          </a:bodyPr>
          <a:lstStyle/>
          <a:p>
            <a:r>
              <a:rPr lang="en-US" sz="2800" dirty="0"/>
              <a:t>Secondary data types are not directly supported by the machine. </a:t>
            </a:r>
          </a:p>
          <a:p>
            <a:r>
              <a:rPr lang="en-US" sz="2800" dirty="0"/>
              <a:t>It is combination of primary data types to handle real life data in more convenient way. </a:t>
            </a:r>
          </a:p>
          <a:p>
            <a:r>
              <a:rPr lang="en-US" sz="2800" dirty="0"/>
              <a:t>It can be further divided in two categories, </a:t>
            </a:r>
          </a:p>
          <a:p>
            <a:r>
              <a:rPr lang="en-US" sz="2800" b="1" dirty="0"/>
              <a:t>Derived data types</a:t>
            </a:r>
            <a:r>
              <a:rPr lang="en-US" sz="2800" dirty="0"/>
              <a:t>: Derived data type is extension of primary data type. It is built-in system and its structure cannot be changed. Examples: Array and Pointer. </a:t>
            </a:r>
          </a:p>
          <a:p>
            <a:r>
              <a:rPr lang="en-US" sz="2800" dirty="0"/>
              <a:t>• Array: An array is a fixed-size sequenced collection of elements of the same data type. </a:t>
            </a:r>
          </a:p>
          <a:p>
            <a:r>
              <a:rPr lang="en-US" sz="2800" dirty="0"/>
              <a:t>• Pointer: Pointer is a special variable which contains memory address of another variable. </a:t>
            </a:r>
          </a:p>
        </p:txBody>
      </p:sp>
    </p:spTree>
    <p:extLst>
      <p:ext uri="{BB962C8B-B14F-4D97-AF65-F5344CB8AC3E}">
        <p14:creationId xmlns:p14="http://schemas.microsoft.com/office/powerpoint/2010/main" val="96313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12836"/>
            <a:ext cx="6702221" cy="1373512"/>
          </a:xfrm>
        </p:spPr>
        <p:txBody>
          <a:bodyPr/>
          <a:lstStyle/>
          <a:p>
            <a:r>
              <a:rPr lang="en-US" b="1" dirty="0" smtClean="0"/>
              <a:t>Secondary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9587"/>
            <a:ext cx="11341510" cy="4970207"/>
          </a:xfrm>
        </p:spPr>
        <p:txBody>
          <a:bodyPr>
            <a:normAutofit/>
          </a:bodyPr>
          <a:lstStyle/>
          <a:p>
            <a:r>
              <a:rPr lang="en-US" sz="2800" b="1" dirty="0"/>
              <a:t>User defined data types</a:t>
            </a:r>
            <a:r>
              <a:rPr lang="en-US" sz="2800" dirty="0"/>
              <a:t>: User defined data type can be created by programmer using combination of primary data type and/or derived data type. Examples: Structure, Union, </a:t>
            </a:r>
            <a:r>
              <a:rPr lang="en-US" sz="2800" dirty="0" err="1"/>
              <a:t>Enum</a:t>
            </a:r>
            <a:r>
              <a:rPr lang="en-US" sz="2800" dirty="0"/>
              <a:t>. </a:t>
            </a:r>
          </a:p>
          <a:p>
            <a:r>
              <a:rPr lang="en-US" sz="2800" dirty="0"/>
              <a:t>• Structure: Structure is a collection of logically related data items of different data types grouped together under a single name. </a:t>
            </a:r>
          </a:p>
          <a:p>
            <a:r>
              <a:rPr lang="en-US" sz="2800" dirty="0"/>
              <a:t>• Union: Union is like a structure, except that each element shares the common memory. </a:t>
            </a:r>
          </a:p>
          <a:p>
            <a:r>
              <a:rPr lang="en-US" sz="2800" dirty="0"/>
              <a:t>• </a:t>
            </a:r>
            <a:r>
              <a:rPr lang="en-US" sz="2800" dirty="0" err="1"/>
              <a:t>Enum</a:t>
            </a:r>
            <a:r>
              <a:rPr lang="en-US" sz="2800" dirty="0"/>
              <a:t>: </a:t>
            </a:r>
            <a:r>
              <a:rPr lang="en-US" sz="2800" dirty="0" err="1"/>
              <a:t>Enum</a:t>
            </a:r>
            <a:r>
              <a:rPr lang="en-US" sz="2800" dirty="0"/>
              <a:t> is used to assign names to integral constants, the names make a program easy to read and maintain.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89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Data types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142" y="1617406"/>
            <a:ext cx="4617228" cy="47981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800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sz="3800" b="1">
              <a:solidFill>
                <a:srgbClr val="FFFFFF"/>
              </a:solidFill>
              <a:cs typeface="Calibri Light" panose="020F0302020204030204"/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Create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int a = 5;   // Integer (whole number)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float b = 5.99;   // Floating point num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char c = 'D';       // Character</a:t>
            </a:r>
            <a:endParaRPr lang="en-US" b="1" i="1">
              <a:solidFill>
                <a:srgbClr val="FFFFFF"/>
              </a:solidFill>
            </a:endParaRPr>
          </a:p>
          <a:p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Print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("%d\n", a);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("%f\n", b);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("%c\n", c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);</a:t>
            </a:r>
            <a:endParaRPr lang="en-US" b="1">
              <a:solidFill>
                <a:srgbClr val="FFFFFF"/>
              </a:solidFill>
            </a:endParaRPr>
          </a:p>
          <a:p>
            <a:endParaRPr lang="en-US" sz="11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426B56B-537A-4160-57C1-03B20DF9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29679"/>
              </p:ext>
            </p:extLst>
          </p:nvPr>
        </p:nvGraphicFramePr>
        <p:xfrm>
          <a:off x="442452" y="1838632"/>
          <a:ext cx="6410632" cy="385424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53568">
                  <a:extLst>
                    <a:ext uri="{9D8B030D-6E8A-4147-A177-3AD203B41FA5}">
                      <a16:colId xmlns:a16="http://schemas.microsoft.com/office/drawing/2014/main" xmlns="" val="3255915237"/>
                    </a:ext>
                  </a:extLst>
                </a:gridCol>
                <a:gridCol w="1751511">
                  <a:extLst>
                    <a:ext uri="{9D8B030D-6E8A-4147-A177-3AD203B41FA5}">
                      <a16:colId xmlns:a16="http://schemas.microsoft.com/office/drawing/2014/main" xmlns="" val="3638290344"/>
                    </a:ext>
                  </a:extLst>
                </a:gridCol>
                <a:gridCol w="2305553">
                  <a:extLst>
                    <a:ext uri="{9D8B030D-6E8A-4147-A177-3AD203B41FA5}">
                      <a16:colId xmlns:a16="http://schemas.microsoft.com/office/drawing/2014/main" xmlns="" val="3777222392"/>
                    </a:ext>
                  </a:extLst>
                </a:gridCol>
              </a:tblGrid>
              <a:tr h="905079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 dirty="0">
                          <a:solidFill>
                            <a:schemeClr val="bg1"/>
                          </a:solidFill>
                          <a:effectLst/>
                        </a:rPr>
                        <a:t>Format Specifier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Example Output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19633454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%d or %</a:t>
                      </a:r>
                      <a:r>
                        <a:rPr lang="en-US" sz="20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1355278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%f or %F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246596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%lf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5.990000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582248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%c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18234549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%s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"Hello"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816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3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50B4C8"/>
                </a:solidFill>
                <a:cs typeface="Times New Roman"/>
              </a:rPr>
              <a:t>What is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C is a general-purpose programming language created by Dennis Ritchie at Bell         Laboratories in 1972.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Despite its age, C remains highly popular due to its fundamental role in computer science.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Strongly associated with UNIX, as it was developed to write the UNIX operating system.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82" y="334591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Variables in C</a:t>
            </a:r>
            <a:endParaRPr lang="en-US"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224" y="1035952"/>
            <a:ext cx="4554365" cy="51394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marL="0" indent="0" algn="just">
              <a:buNone/>
            </a:pPr>
            <a:endParaRPr lang="en-US" sz="28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  <a:p>
            <a:pPr algn="just">
              <a:buChar char="•"/>
            </a:pPr>
            <a:endParaRPr lang="en-US" sz="14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476AE9-4C1C-9944-D20F-D9E4925CC4FE}"/>
              </a:ext>
            </a:extLst>
          </p:cNvPr>
          <p:cNvSpPr txBox="1"/>
          <p:nvPr/>
        </p:nvSpPr>
        <p:spPr>
          <a:xfrm>
            <a:off x="235975" y="334591"/>
            <a:ext cx="7073562" cy="5035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Syntax: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FF0000"/>
                </a:solidFill>
                <a:cs typeface="Calibri Light"/>
              </a:rPr>
              <a:t> 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type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variableName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 value;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  type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 is one of C types (such as 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int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</a:t>
            </a:r>
            <a:r>
              <a:rPr lang="en-US" sz="2200" b="1" dirty="0" err="1">
                <a:solidFill>
                  <a:srgbClr val="262626"/>
                </a:solidFill>
                <a:cs typeface="Calibri Light"/>
              </a:rPr>
              <a:t>variableName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is the name of the variable (such as x   or 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myName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  The equal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sign is used to assign a value to the     </a:t>
            </a: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262626"/>
                </a:solidFill>
                <a:cs typeface="Calibri Light"/>
              </a:rPr>
              <a:t>         variable.         </a:t>
            </a:r>
            <a:endParaRPr lang="en-US" dirty="0"/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Example: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i="1" dirty="0">
                <a:solidFill>
                  <a:srgbClr val="FF0000"/>
                </a:solidFill>
                <a:latin typeface="Consolas"/>
                <a:cs typeface="Calibri Light"/>
              </a:rPr>
              <a:t>    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int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 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myNum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 15;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cs typeface="Calibri Light"/>
            </a:endParaRPr>
          </a:p>
          <a:p>
            <a:pPr algn="l"/>
            <a:endParaRPr lang="en-US" dirty="0">
              <a:cs typeface="Calibri Light"/>
            </a:endParaRPr>
          </a:p>
        </p:txBody>
      </p:sp>
      <p:pic>
        <p:nvPicPr>
          <p:cNvPr id="2050" name="Picture 2" descr="Image result for basket">
            <a:extLst>
              <a:ext uri="{FF2B5EF4-FFF2-40B4-BE49-F238E27FC236}">
                <a16:creationId xmlns:a16="http://schemas.microsoft.com/office/drawing/2014/main" xmlns="" id="{CE583331-8E85-AE67-CD19-0AF8E4B8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64" y="5490874"/>
            <a:ext cx="915545" cy="9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pple">
            <a:extLst>
              <a:ext uri="{FF2B5EF4-FFF2-40B4-BE49-F238E27FC236}">
                <a16:creationId xmlns:a16="http://schemas.microsoft.com/office/drawing/2014/main" xmlns="" id="{EFAFFFBA-54AA-344F-0611-1A623D34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23" y="5739644"/>
            <a:ext cx="571500" cy="5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pple basket">
            <a:extLst>
              <a:ext uri="{FF2B5EF4-FFF2-40B4-BE49-F238E27FC236}">
                <a16:creationId xmlns:a16="http://schemas.microsoft.com/office/drawing/2014/main" xmlns="" id="{1355F27F-4BEA-9AFC-7CC2-D45A94F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64" y="5395169"/>
            <a:ext cx="1130863" cy="11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lus sign">
            <a:extLst>
              <a:ext uri="{FF2B5EF4-FFF2-40B4-BE49-F238E27FC236}">
                <a16:creationId xmlns:a16="http://schemas.microsoft.com/office/drawing/2014/main" xmlns="" id="{3D3E9E29-141F-2146-00DC-74C4A6AC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8" y="5697730"/>
            <a:ext cx="456659" cy="6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qual sign">
            <a:extLst>
              <a:ext uri="{FF2B5EF4-FFF2-40B4-BE49-F238E27FC236}">
                <a16:creationId xmlns:a16="http://schemas.microsoft.com/office/drawing/2014/main" xmlns="" id="{B2B00A3B-97B5-29B7-23C7-C3439415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97" y="5697730"/>
            <a:ext cx="524912" cy="7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0595E5-34A4-EC1F-98A7-0AD5C45DA042}"/>
              </a:ext>
            </a:extLst>
          </p:cNvPr>
          <p:cNvSpPr txBox="1"/>
          <p:nvPr/>
        </p:nvSpPr>
        <p:spPr>
          <a:xfrm>
            <a:off x="1020883" y="6338743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C4D46A3-98A9-78A8-83B1-D4B8C0E071E2}"/>
              </a:ext>
            </a:extLst>
          </p:cNvPr>
          <p:cNvSpPr txBox="1"/>
          <p:nvPr/>
        </p:nvSpPr>
        <p:spPr>
          <a:xfrm>
            <a:off x="5424831" y="6362907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85C1DE-218F-9BCB-E0FC-AFA7C89F09B4}"/>
              </a:ext>
            </a:extLst>
          </p:cNvPr>
          <p:cNvSpPr txBox="1"/>
          <p:nvPr/>
        </p:nvSpPr>
        <p:spPr>
          <a:xfrm>
            <a:off x="4932258" y="6406419"/>
            <a:ext cx="188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 with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81F764-4F3D-F423-7DE1-44FE9B915ED2}"/>
              </a:ext>
            </a:extLst>
          </p:cNvPr>
          <p:cNvSpPr txBox="1"/>
          <p:nvPr/>
        </p:nvSpPr>
        <p:spPr>
          <a:xfrm>
            <a:off x="2819231" y="6383264"/>
            <a:ext cx="10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2EEF21-E7B1-B0F9-5F5E-6334171F2B8C}"/>
              </a:ext>
            </a:extLst>
          </p:cNvPr>
          <p:cNvSpPr txBox="1"/>
          <p:nvPr/>
        </p:nvSpPr>
        <p:spPr>
          <a:xfrm>
            <a:off x="8056880" y="1452880"/>
            <a:ext cx="355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Variables are containers for storing data values, like numbers and characters.</a:t>
            </a:r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71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763033-484B-ED85-B3F6-B75E7DCF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255693"/>
            <a:ext cx="10256582" cy="1268307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CC57AA-4047-CD2A-C098-48B1C608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77" y="1524000"/>
            <a:ext cx="10774045" cy="4537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>
                <a:ea typeface="+mn-lt"/>
                <a:cs typeface="+mn-lt"/>
              </a:rPr>
              <a:t>1.</a:t>
            </a:r>
            <a:r>
              <a:rPr lang="en-US" sz="3600" dirty="0">
                <a:ea typeface="+mn-lt"/>
                <a:cs typeface="+mn-lt"/>
              </a:rPr>
              <a:t> Contain letters, digits, and underscores.</a:t>
            </a:r>
            <a:endParaRPr lang="en-US" sz="36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>
                <a:ea typeface="+mn-lt"/>
                <a:cs typeface="+mn-lt"/>
              </a:rPr>
              <a:t>2.</a:t>
            </a:r>
            <a:r>
              <a:rPr lang="en-US" sz="3600" dirty="0">
                <a:ea typeface="+mn-lt"/>
                <a:cs typeface="+mn-lt"/>
              </a:rPr>
              <a:t> Begin with a letter or an underscore.</a:t>
            </a:r>
            <a:endParaRPr lang="en-US" sz="36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>
                <a:ea typeface="+mn-lt"/>
                <a:cs typeface="+mn-lt"/>
              </a:rPr>
              <a:t>3.</a:t>
            </a:r>
            <a:r>
              <a:rPr lang="en-US" sz="3600" dirty="0">
                <a:ea typeface="+mn-lt"/>
                <a:cs typeface="+mn-lt"/>
              </a:rPr>
              <a:t> Case-sensitive (</a:t>
            </a:r>
            <a:r>
              <a:rPr lang="en-US" sz="3600" b="1" i="1" dirty="0" err="1">
                <a:ea typeface="+mn-lt"/>
                <a:cs typeface="+mn-lt"/>
              </a:rPr>
              <a:t>myVar</a:t>
            </a:r>
            <a:r>
              <a:rPr lang="en-US" sz="3600" b="1" i="1" dirty="0">
                <a:ea typeface="+mn-lt"/>
                <a:cs typeface="+mn-lt"/>
              </a:rPr>
              <a:t> and </a:t>
            </a:r>
            <a:r>
              <a:rPr lang="en-US" sz="3600" b="1" i="1" dirty="0" err="1">
                <a:ea typeface="+mn-lt"/>
                <a:cs typeface="+mn-lt"/>
              </a:rPr>
              <a:t>myvar</a:t>
            </a:r>
            <a:r>
              <a:rPr lang="en-US" sz="3600" b="1" i="1" dirty="0">
                <a:ea typeface="+mn-lt"/>
                <a:cs typeface="+mn-lt"/>
              </a:rPr>
              <a:t> are different</a:t>
            </a:r>
            <a:r>
              <a:rPr lang="en-US" sz="3600" dirty="0">
                <a:ea typeface="+mn-lt"/>
                <a:cs typeface="+mn-lt"/>
              </a:rPr>
              <a:t>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>
                <a:ea typeface="+mn-lt"/>
                <a:cs typeface="+mn-lt"/>
              </a:rPr>
              <a:t>4.</a:t>
            </a:r>
            <a:r>
              <a:rPr lang="en-US" sz="3600" dirty="0">
                <a:ea typeface="+mn-lt"/>
                <a:cs typeface="+mn-lt"/>
              </a:rPr>
              <a:t> No whitespaces and special characters (</a:t>
            </a:r>
            <a:r>
              <a:rPr lang="en-US" sz="3600" b="1" i="1" dirty="0">
                <a:ea typeface="+mn-lt"/>
                <a:cs typeface="+mn-lt"/>
              </a:rPr>
              <a:t>e.g., !, #, </a:t>
            </a:r>
            <a:r>
              <a:rPr lang="en-US" sz="3600" b="1" i="1" dirty="0" smtClean="0">
                <a:ea typeface="+mn-lt"/>
                <a:cs typeface="+mn-lt"/>
              </a:rPr>
              <a:t>%</a:t>
            </a:r>
            <a:r>
              <a:rPr lang="en-US" sz="3600" dirty="0" smtClean="0">
                <a:ea typeface="+mn-lt"/>
                <a:cs typeface="+mn-lt"/>
              </a:rPr>
              <a:t>) excep</a:t>
            </a:r>
            <a:r>
              <a:rPr lang="en-US" sz="3600" dirty="0" smtClean="0">
                <a:ea typeface="+mn-lt"/>
                <a:cs typeface="+mn-lt"/>
              </a:rPr>
              <a:t>t underscore( _ ) &amp; dollar( $ ).</a:t>
            </a:r>
            <a:endParaRPr lang="en-US" sz="3600" dirty="0"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4400" dirty="0">
              <a:ea typeface="Calibri Light"/>
              <a:cs typeface="Calibri Light"/>
            </a:endParaRPr>
          </a:p>
          <a:p>
            <a:pPr>
              <a:buAutoNum type="arabicPeriod"/>
            </a:pPr>
            <a:endParaRPr lang="en-US" sz="4400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9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763033-484B-ED85-B3F6-B75E7DCF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5569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CC57AA-4047-CD2A-C098-48B1C608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524000"/>
            <a:ext cx="10774045" cy="51377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800" b="1" dirty="0">
                <a:ea typeface="+mn-lt"/>
                <a:cs typeface="+mn-lt"/>
              </a:rPr>
              <a:t>5.</a:t>
            </a:r>
            <a:r>
              <a:rPr lang="en-US" sz="2800" dirty="0">
                <a:ea typeface="+mn-lt"/>
                <a:cs typeface="+mn-lt"/>
              </a:rPr>
              <a:t> Cannot use reserved words (</a:t>
            </a:r>
            <a:r>
              <a:rPr lang="en-US" sz="2800" b="1" i="1" dirty="0">
                <a:ea typeface="+mn-lt"/>
                <a:cs typeface="+mn-lt"/>
              </a:rPr>
              <a:t>e.g., </a:t>
            </a:r>
            <a:r>
              <a:rPr lang="en-US" sz="2800" b="1" i="1" dirty="0" err="1">
                <a:ea typeface="+mn-lt"/>
                <a:cs typeface="+mn-lt"/>
              </a:rPr>
              <a:t>int</a:t>
            </a:r>
            <a:r>
              <a:rPr lang="en-US" sz="2800" dirty="0">
                <a:ea typeface="+mn-lt"/>
                <a:cs typeface="+mn-lt"/>
              </a:rPr>
              <a:t>).</a:t>
            </a:r>
            <a:endParaRPr lang="en-US" sz="28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2800" b="1" dirty="0">
                <a:ea typeface="+mn-lt"/>
                <a:cs typeface="+mn-lt"/>
              </a:rPr>
              <a:t>6. Camel Case</a:t>
            </a:r>
            <a:r>
              <a:rPr lang="en-US" sz="2800" dirty="0">
                <a:ea typeface="+mn-lt"/>
                <a:cs typeface="+mn-lt"/>
              </a:rPr>
              <a:t>:</a:t>
            </a:r>
            <a:endParaRPr lang="en-US" sz="28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2800" dirty="0">
                <a:ea typeface="+mn-lt"/>
                <a:cs typeface="+mn-lt"/>
              </a:rPr>
              <a:t> The first word starts with either a lowercase or uppercase letter, and the following words start with </a:t>
            </a:r>
            <a:r>
              <a:rPr lang="en-US" sz="2800" dirty="0" smtClean="0">
                <a:ea typeface="+mn-lt"/>
                <a:cs typeface="+mn-lt"/>
              </a:rPr>
              <a:t>an uppercase </a:t>
            </a:r>
            <a:r>
              <a:rPr lang="en-US" sz="2800" dirty="0">
                <a:ea typeface="+mn-lt"/>
                <a:cs typeface="+mn-lt"/>
              </a:rPr>
              <a:t>letter.</a:t>
            </a:r>
            <a:endParaRPr lang="en-US" sz="28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 Examples:</a:t>
            </a:r>
            <a:r>
              <a:rPr lang="en-US" sz="2800" i="1" dirty="0">
                <a:ea typeface="+mn-lt"/>
                <a:cs typeface="+mn-lt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onsolas"/>
              </a:rPr>
              <a:t>myVariableName</a:t>
            </a:r>
            <a:r>
              <a:rPr lang="en-US" sz="28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800" i="1" dirty="0" err="1">
                <a:solidFill>
                  <a:schemeClr val="tx1"/>
                </a:solidFill>
                <a:latin typeface="Consolas"/>
              </a:rPr>
              <a:t>MyVariableName</a:t>
            </a:r>
            <a:r>
              <a:rPr lang="en-US" sz="28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Consolas"/>
              </a:rPr>
              <a:t>iPhone</a:t>
            </a:r>
            <a:r>
              <a:rPr lang="en-US" sz="28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Consolas"/>
              </a:rPr>
              <a:t>eBay</a:t>
            </a:r>
            <a:r>
              <a:rPr lang="en-US" sz="2800" i="1" dirty="0">
                <a:ea typeface="+mn-lt"/>
                <a:cs typeface="+mn-lt"/>
              </a:rPr>
              <a:t>.</a:t>
            </a:r>
            <a:endParaRPr lang="en-US" sz="2800" i="1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800" b="1" dirty="0">
                <a:ea typeface="+mn-lt"/>
                <a:cs typeface="+mn-lt"/>
              </a:rPr>
              <a:t>7. Pascal Case (Upper Camel Case)</a:t>
            </a:r>
            <a:r>
              <a:rPr lang="en-US" sz="2800" dirty="0">
                <a:ea typeface="+mn-lt"/>
                <a:cs typeface="+mn-lt"/>
              </a:rPr>
              <a:t>:</a:t>
            </a:r>
            <a:endParaRPr lang="en-US" sz="28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800" dirty="0">
                <a:ea typeface="+mn-lt"/>
                <a:cs typeface="+mn-lt"/>
              </a:rPr>
              <a:t> The first letter of each word, including the initial word, is capitalized.</a:t>
            </a:r>
            <a:endParaRPr lang="en-US" sz="2800" dirty="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2800" dirty="0">
                <a:ea typeface="+mn-lt"/>
                <a:cs typeface="+mn-lt"/>
              </a:rPr>
              <a:t> Examples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sz="2800" i="1" dirty="0" err="1">
                <a:solidFill>
                  <a:schemeClr val="tx1"/>
                </a:solidFill>
                <a:latin typeface="Consolas"/>
              </a:rPr>
              <a:t>MyVariableName</a:t>
            </a:r>
            <a:r>
              <a:rPr lang="en-US" sz="28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Consolas"/>
              </a:rPr>
              <a:t>YouTube</a:t>
            </a:r>
            <a:r>
              <a:rPr lang="en-US" sz="28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Consolas"/>
              </a:rPr>
              <a:t>PowerPoint</a:t>
            </a:r>
            <a:r>
              <a:rPr lang="en-US" sz="2800" i="1" dirty="0">
                <a:solidFill>
                  <a:srgbClr val="FF0000"/>
                </a:solidFill>
                <a:ea typeface="+mn-lt"/>
                <a:cs typeface="+mn-lt"/>
              </a:rPr>
              <a:t>.</a:t>
            </a:r>
            <a:endParaRPr lang="en-US" sz="2800" i="1" dirty="0">
              <a:solidFill>
                <a:srgbClr val="FF0000"/>
              </a:solidFill>
              <a:ea typeface="Calibri Light"/>
              <a:cs typeface="Calibri Ligh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ea typeface="Calibri Light"/>
              <a:cs typeface="Calibri Light"/>
            </a:endParaRPr>
          </a:p>
          <a:p>
            <a:pPr>
              <a:buAutoNum type="arabicPeriod"/>
            </a:pPr>
            <a:endParaRPr lang="en-US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3464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355371"/>
            <a:ext cx="4947163" cy="1286616"/>
          </a:xfrm>
        </p:spPr>
        <p:txBody>
          <a:bodyPr/>
          <a:lstStyle/>
          <a:p>
            <a:r>
              <a:rPr b="1"/>
              <a:t>Variables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2" y="1507113"/>
            <a:ext cx="5291756" cy="3762978"/>
          </a:xfr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20000"/>
              </a:lnSpc>
              <a:buChar char="•"/>
            </a:pPr>
            <a:r>
              <a:rPr lang="en-US" sz="7200">
                <a:ea typeface="+mn-lt"/>
                <a:cs typeface="+mn-lt"/>
              </a:rPr>
              <a:t>You can also declare a variable without assigning the value, and assign the value later:</a:t>
            </a:r>
            <a:endParaRPr lang="en-US" sz="7200"/>
          </a:p>
          <a:p>
            <a:pPr marL="0" indent="0">
              <a:lnSpc>
                <a:spcPct val="120000"/>
              </a:lnSpc>
              <a:buNone/>
            </a:pPr>
            <a:r>
              <a:rPr lang="en-US" sz="6400">
                <a:solidFill>
                  <a:srgbClr val="FF0000"/>
                </a:solidFill>
                <a:ea typeface="+mn-lt"/>
                <a:cs typeface="+mn-lt"/>
              </a:rPr>
              <a:t> </a:t>
            </a: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7200">
                <a:ea typeface="+mn-lt"/>
                <a:cs typeface="+mn-lt"/>
              </a:rPr>
              <a:t>Format specifiers are used together with the </a:t>
            </a:r>
            <a:r>
              <a:rPr lang="en-US" sz="7200" err="1">
                <a:ea typeface="+mn-lt"/>
                <a:cs typeface="+mn-lt"/>
              </a:rPr>
              <a:t>printf</a:t>
            </a:r>
            <a:r>
              <a:rPr lang="en-US" sz="7200">
                <a:ea typeface="+mn-lt"/>
                <a:cs typeface="+mn-lt"/>
              </a:rPr>
              <a:t>() function to tell the compiler what type of data the variable is storing. It is basically a </a:t>
            </a:r>
            <a:r>
              <a:rPr lang="en-US" sz="7200" b="1">
                <a:ea typeface="+mn-lt"/>
                <a:cs typeface="+mn-lt"/>
              </a:rPr>
              <a:t>placeholder</a:t>
            </a:r>
            <a:r>
              <a:rPr lang="en-US" sz="7200">
                <a:ea typeface="+mn-lt"/>
                <a:cs typeface="+mn-lt"/>
              </a:rPr>
              <a:t> for the variable value.</a:t>
            </a:r>
          </a:p>
          <a:p>
            <a:pPr>
              <a:buChar char="•"/>
            </a:pPr>
            <a:endParaRPr lang="en-US">
              <a:solidFill>
                <a:srgbClr val="262626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2B23E62-1630-CB40-C0A7-174D147FB03E}"/>
              </a:ext>
            </a:extLst>
          </p:cNvPr>
          <p:cNvSpPr txBox="1"/>
          <p:nvPr/>
        </p:nvSpPr>
        <p:spPr>
          <a:xfrm>
            <a:off x="5740035" y="998679"/>
            <a:ext cx="6410631" cy="53937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If you assign a new value to an existing variable, it will overwrite the previous value: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1800" kern="120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  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int </a:t>
            </a:r>
            <a:r>
              <a:rPr lang="en-US" sz="1800" i="1" kern="1200" err="1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15;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15</a:t>
            </a:r>
            <a: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i="1" kern="120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   </a:t>
            </a:r>
            <a:r>
              <a:rPr lang="en-US" sz="1800" i="1" kern="120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10;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Now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10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You can also assign the value of one variable to another:</a:t>
            </a:r>
            <a:endParaRPr lang="en-US" i="1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700"/>
              </a:spcAft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 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15; 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  int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23;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 // Assign the value of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(23) to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= 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  //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is now 23, instead of 15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  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</a:t>
            </a:r>
            <a:r>
              <a:rPr lang="en-US" i="1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);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declare more than one variable of the same type, use a comma-separated list:</a:t>
            </a:r>
          </a:p>
          <a:p>
            <a:pPr>
              <a:spcBef>
                <a:spcPts val="10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x = 5, y = 6, z = 50;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    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x + y + z);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A09236-4839-3E8C-8EDF-82B043E6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" y="1944084"/>
            <a:ext cx="4707648" cy="2223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416A5D6-6963-3754-83BC-DC914B31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59" y="4652664"/>
            <a:ext cx="4947163" cy="23370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Outputting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11681"/>
            <a:ext cx="6559886" cy="1417319"/>
          </a:xfrm>
        </p:spPr>
        <p:txBody>
          <a:bodyPr>
            <a:normAutofit/>
          </a:bodyPr>
          <a:lstStyle/>
          <a:p>
            <a:r>
              <a:t>Use `</a:t>
            </a:r>
            <a:r>
              <a:rPr err="1"/>
              <a:t>printf</a:t>
            </a:r>
            <a:r>
              <a:t>()` to output values or print text.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1697BF-08D1-435B-6AB6-58A6047A745C}"/>
              </a:ext>
            </a:extLst>
          </p:cNvPr>
          <p:cNvSpPr txBox="1"/>
          <p:nvPr/>
        </p:nvSpPr>
        <p:spPr>
          <a:xfrm>
            <a:off x="1799303" y="3755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B6F75AD-E7CA-BC07-8A73-00C9095E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9" y="2011681"/>
            <a:ext cx="80200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Constants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366140"/>
            <a:ext cx="10772775" cy="118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0" i="0">
                <a:solidFill>
                  <a:schemeClr val="tx1"/>
                </a:solidFill>
                <a:effectLst/>
              </a:rPr>
              <a:t>A constant in C is a variable that cannot be modified once it is declared in the program.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0" i="0">
                <a:solidFill>
                  <a:schemeClr val="tx1"/>
                </a:solidFill>
                <a:effectLst/>
              </a:rPr>
              <a:t>We </a:t>
            </a:r>
            <a:r>
              <a:rPr lang="en-US">
                <a:solidFill>
                  <a:schemeClr val="tx1"/>
                </a:solidFill>
              </a:rPr>
              <a:t>cannot</a:t>
            </a:r>
            <a:r>
              <a:rPr lang="en-US" b="0" i="0">
                <a:solidFill>
                  <a:schemeClr val="tx1"/>
                </a:solidFill>
                <a:effectLst/>
              </a:rPr>
              <a:t> make any change in the value of the constant variables after they are defined.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67495CD-F0F0-7E6A-336E-973C453C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71" y="3511633"/>
            <a:ext cx="3873910" cy="49244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7C1E2A-1574-B0CF-6B3C-0C3501DC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43" y="5070949"/>
            <a:ext cx="561790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  <a:t/>
            </a:r>
            <a:b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effectLst/>
              <a:highlight>
                <a:srgbClr val="C0C0C0"/>
              </a:highlight>
              <a:latin typeface="Arial" panose="020B0604020202020204" pitchFamily="34" charset="0"/>
            </a:endParaRP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xmlns="" id="{6B8A29AA-A6F8-092E-6E66-C7130659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" t="419" r="115" b="42934"/>
          <a:stretch/>
        </p:blipFill>
        <p:spPr>
          <a:xfrm>
            <a:off x="6659323" y="4309583"/>
            <a:ext cx="5357747" cy="2117561"/>
          </a:xfrm>
          <a:prstGeom prst="rect">
            <a:avLst/>
          </a:prstGeom>
          <a:ln w="6350" cap="sq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C8D1C4-13E3-2A6C-0036-C90751AF6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1" y="3549445"/>
            <a:ext cx="6447985" cy="36526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43119-72DD-77AD-E2D2-8D0EB95D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Operators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39CCDD-B1F7-E6A8-1D54-32146447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351154"/>
            <a:ext cx="5114544" cy="37661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Types of Operators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Arithmetic </a:t>
            </a:r>
            <a:r>
              <a:rPr lang="en-US" dirty="0" smtClean="0">
                <a:latin typeface="+mj-lt"/>
                <a:ea typeface="+mn-lt"/>
                <a:cs typeface="+mn-lt"/>
              </a:rPr>
              <a:t>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Calibri Light" panose="020F0302020204030204"/>
                <a:cs typeface="Calibri Light" panose="020F0302020204030204"/>
              </a:rPr>
              <a:t>Relational operators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Logical 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Bitwise operators</a:t>
            </a: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2BAB65-E97A-B692-0459-047F4F680E53}"/>
              </a:ext>
            </a:extLst>
          </p:cNvPr>
          <p:cNvSpPr txBox="1"/>
          <p:nvPr/>
        </p:nvSpPr>
        <p:spPr>
          <a:xfrm>
            <a:off x="660401" y="1622650"/>
            <a:ext cx="83425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Operators are used to perform operations on variables and values.</a:t>
            </a:r>
            <a:endParaRPr lang="en-US" sz="2400" b="1">
              <a:cs typeface="Calibri Light" panose="020F0302020204030204"/>
            </a:endParaRPr>
          </a:p>
          <a:p>
            <a:endParaRPr lang="en-US"/>
          </a:p>
        </p:txBody>
      </p:sp>
      <p:pic>
        <p:nvPicPr>
          <p:cNvPr id="4110" name="Picture 14" descr="Operators in C - GeeksforGeeks">
            <a:extLst>
              <a:ext uri="{FF2B5EF4-FFF2-40B4-BE49-F238E27FC236}">
                <a16:creationId xmlns:a16="http://schemas.microsoft.com/office/drawing/2014/main" xmlns="" id="{B87B6165-3051-73EF-5FE7-75B27280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26" y="2048408"/>
            <a:ext cx="7655949" cy="44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8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Arithmetic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Perform common mathematical operations.</a:t>
            </a: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sum1 = 100 + 50;    // 150 (100 + 50)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sum2 = sum1 + 250;  // 400 (150 + 250)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sum3 = sum2 + sum2; // 800 (400 + 400)</a:t>
            </a:r>
            <a:endParaRPr lang="en-US" sz="1800" i="1">
              <a:latin typeface="Consolas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23551"/>
              </p:ext>
            </p:extLst>
          </p:nvPr>
        </p:nvGraphicFramePr>
        <p:xfrm>
          <a:off x="235974" y="280219"/>
          <a:ext cx="7099040" cy="608547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41349">
                  <a:extLst>
                    <a:ext uri="{9D8B030D-6E8A-4147-A177-3AD203B41FA5}">
                      <a16:colId xmlns:a16="http://schemas.microsoft.com/office/drawing/2014/main" xmlns="" val="2709539785"/>
                    </a:ext>
                  </a:extLst>
                </a:gridCol>
                <a:gridCol w="1716104">
                  <a:extLst>
                    <a:ext uri="{9D8B030D-6E8A-4147-A177-3AD203B41FA5}">
                      <a16:colId xmlns:a16="http://schemas.microsoft.com/office/drawing/2014/main" xmlns="" val="569708212"/>
                    </a:ext>
                  </a:extLst>
                </a:gridCol>
                <a:gridCol w="2761423">
                  <a:extLst>
                    <a:ext uri="{9D8B030D-6E8A-4147-A177-3AD203B41FA5}">
                      <a16:colId xmlns:a16="http://schemas.microsoft.com/office/drawing/2014/main" xmlns="" val="3496503973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xmlns="" val="605326481"/>
                    </a:ext>
                  </a:extLst>
                </a:gridCol>
              </a:tblGrid>
              <a:tr h="639937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Operator</a:t>
                      </a:r>
                      <a:endParaRPr lang="en-US" sz="28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Name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Description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Example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376165556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+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Addition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Adds together two values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x + y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4166787820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Subtracts one value from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-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272182519"/>
                  </a:ext>
                </a:extLst>
              </a:tr>
              <a:tr h="85539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*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Multiplication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Multiplies two values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*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2539029555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/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Division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Divides one value by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/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3852395219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%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Modulus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Returns the division remainder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%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89225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56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ea typeface="+mj-lt"/>
                <a:cs typeface="+mj-lt"/>
              </a:rPr>
              <a:t>Unary Operators</a:t>
            </a:r>
            <a:endParaRPr lang="en-US" sz="4000" dirty="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Perform </a:t>
            </a:r>
            <a:r>
              <a:rPr lang="en-US" dirty="0" smtClean="0">
                <a:solidFill>
                  <a:srgbClr val="FFFFFF"/>
                </a:solidFill>
                <a:ea typeface="+mn-lt"/>
                <a:cs typeface="+mn-lt"/>
              </a:rPr>
              <a:t>Increment Or Decrement Operations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</a:t>
            </a:r>
            <a:r>
              <a:rPr lang="en-US" sz="1800" i="1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sum1 = 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100;</a:t>
            </a: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</a:t>
            </a:r>
            <a:r>
              <a:rPr lang="en-US" sz="1800" i="1" dirty="0" err="1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rintf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(sum1++);</a:t>
            </a:r>
          </a:p>
          <a:p>
            <a:r>
              <a:rPr lang="en-US" sz="1800" dirty="0" err="1" smtClean="0">
                <a:solidFill>
                  <a:srgbClr val="FFFFFF"/>
                </a:solidFill>
                <a:cs typeface="Calibri Light"/>
              </a:rPr>
              <a:t>Printf</a:t>
            </a:r>
            <a:r>
              <a:rPr lang="en-US" sz="1800" dirty="0" smtClean="0">
                <a:solidFill>
                  <a:srgbClr val="FFFFFF"/>
                </a:solidFill>
                <a:cs typeface="Calibri Light"/>
              </a:rPr>
              <a:t>(++sum1);</a:t>
            </a:r>
            <a:endParaRPr lang="en-US" sz="1800" dirty="0">
              <a:solidFill>
                <a:srgbClr val="FFFFFF"/>
              </a:solidFill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03100"/>
              </p:ext>
            </p:extLst>
          </p:nvPr>
        </p:nvGraphicFramePr>
        <p:xfrm>
          <a:off x="442452" y="1182958"/>
          <a:ext cx="6656342" cy="418545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87675">
                  <a:extLst>
                    <a:ext uri="{9D8B030D-6E8A-4147-A177-3AD203B41FA5}">
                      <a16:colId xmlns:a16="http://schemas.microsoft.com/office/drawing/2014/main" xmlns="" val="2709539785"/>
                    </a:ext>
                  </a:extLst>
                </a:gridCol>
                <a:gridCol w="1568979">
                  <a:extLst>
                    <a:ext uri="{9D8B030D-6E8A-4147-A177-3AD203B41FA5}">
                      <a16:colId xmlns:a16="http://schemas.microsoft.com/office/drawing/2014/main" xmlns="" val="569708212"/>
                    </a:ext>
                  </a:extLst>
                </a:gridCol>
                <a:gridCol w="2524681">
                  <a:extLst>
                    <a:ext uri="{9D8B030D-6E8A-4147-A177-3AD203B41FA5}">
                      <a16:colId xmlns:a16="http://schemas.microsoft.com/office/drawing/2014/main" xmlns="" val="3496503973"/>
                    </a:ext>
                  </a:extLst>
                </a:gridCol>
                <a:gridCol w="1175007">
                  <a:extLst>
                    <a:ext uri="{9D8B030D-6E8A-4147-A177-3AD203B41FA5}">
                      <a16:colId xmlns:a16="http://schemas.microsoft.com/office/drawing/2014/main" xmlns="" val="605326481"/>
                    </a:ext>
                  </a:extLst>
                </a:gridCol>
              </a:tblGrid>
              <a:tr h="912580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Operator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Name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Description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Example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376165556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++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Increment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++x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3684948037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--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Decrement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Decreases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--x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2935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629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35D53-9B48-8700-70D6-ACB03BB3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899" y="766917"/>
            <a:ext cx="4103139" cy="140572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Relational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67289-50D4-E82B-6F0E-C9020A07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077" y="1928797"/>
            <a:ext cx="3839881" cy="41101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Compare two values (or variables).</a:t>
            </a:r>
            <a:endParaRPr lang="en-US"/>
          </a:p>
          <a:p>
            <a:endParaRPr lang="en-US" sz="18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5;</a:t>
            </a:r>
            <a:endParaRPr lang="en-US" sz="2000" i="1">
              <a:latin typeface="Consolas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y = 3;</a:t>
            </a:r>
            <a:endParaRPr lang="en-US" sz="2000" i="1">
              <a:latin typeface="Consolas"/>
            </a:endParaRPr>
          </a:p>
          <a:p>
            <a:r>
              <a:rPr lang="en-US" sz="20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("%d", x &gt; y); </a:t>
            </a:r>
            <a:endParaRPr lang="en-US" sz="20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// returns 1 (true) because 5 is greater than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3</a:t>
            </a:r>
            <a:endParaRPr lang="en-US"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AC438ED-9568-1FAF-B2EB-C967FF025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3269"/>
              </p:ext>
            </p:extLst>
          </p:nvPr>
        </p:nvGraphicFramePr>
        <p:xfrm>
          <a:off x="339031" y="275896"/>
          <a:ext cx="6730919" cy="628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00">
                  <a:extLst>
                    <a:ext uri="{9D8B030D-6E8A-4147-A177-3AD203B41FA5}">
                      <a16:colId xmlns:a16="http://schemas.microsoft.com/office/drawing/2014/main" xmlns="" val="1860418978"/>
                    </a:ext>
                  </a:extLst>
                </a:gridCol>
                <a:gridCol w="2137271">
                  <a:extLst>
                    <a:ext uri="{9D8B030D-6E8A-4147-A177-3AD203B41FA5}">
                      <a16:colId xmlns:a16="http://schemas.microsoft.com/office/drawing/2014/main" xmlns="" val="1660110146"/>
                    </a:ext>
                  </a:extLst>
                </a:gridCol>
                <a:gridCol w="2236218">
                  <a:extLst>
                    <a:ext uri="{9D8B030D-6E8A-4147-A177-3AD203B41FA5}">
                      <a16:colId xmlns:a16="http://schemas.microsoft.com/office/drawing/2014/main" xmlns="" val="2098833864"/>
                    </a:ext>
                  </a:extLst>
                </a:gridCol>
                <a:gridCol w="1172530">
                  <a:extLst>
                    <a:ext uri="{9D8B030D-6E8A-4147-A177-3AD203B41FA5}">
                      <a16:colId xmlns:a16="http://schemas.microsoft.com/office/drawing/2014/main" xmlns="" val="1823426660"/>
                    </a:ext>
                  </a:extLst>
                </a:gridCol>
              </a:tblGrid>
              <a:tr h="423138">
                <a:tc>
                  <a:txBody>
                    <a:bodyPr/>
                    <a:lstStyle/>
                    <a:p>
                      <a:r>
                        <a:rPr lang="en-US" sz="2000" dirty="0"/>
                        <a:t>Operator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Name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Example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615909547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==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==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865381184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!=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!=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212153428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Greater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&gt;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284111311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&lt;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lesser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&lt;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370436096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Greater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&gt;=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2459275343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first value is lesser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&lt;=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192396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92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>
                <a:solidFill>
                  <a:srgbClr val="50B4C8"/>
                </a:solidFill>
                <a:cs typeface="Times New Roman"/>
              </a:rPr>
              <a:t>Why Learn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Times New Roman"/>
              </a:rPr>
              <a:t>One of the most popular programming languages in the world.</a:t>
            </a:r>
          </a:p>
          <a:p>
            <a:r>
              <a:rPr>
                <a:cs typeface="Times New Roman"/>
              </a:rPr>
              <a:t>Knowledge of C facilitates learning other languages like Java, Python, C++, and C# due to similar syntax.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C is very fast compared to other languages such as Java and Python.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Versatile: used in both applications and technologies.</a:t>
            </a:r>
            <a:endParaRPr lang="en-US"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8CCFD2-3754-AB19-ED9B-07ADE0B9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205" y="263559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Logical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E6DF7C-77C4-09A1-A3AF-E5606861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474" y="1956396"/>
            <a:ext cx="4611526" cy="1288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Determine the logic between variables or values by combining multiple conditions.</a:t>
            </a:r>
            <a:endParaRPr lang="en-US" b="1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400">
              <a:solidFill>
                <a:srgbClr val="FFFFFF"/>
              </a:solidFill>
              <a:cs typeface="Calibri Light" panose="020F0302020204030204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Calibri Light"/>
                <a:cs typeface="Calibri Light" panose="020F0302020204030204"/>
              </a:rPr>
              <a:t>Example:</a:t>
            </a:r>
            <a:endParaRPr lang="en-US">
              <a:solidFill>
                <a:srgbClr val="000000"/>
              </a:solidFill>
              <a:ea typeface="Calibri Light"/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1800">
              <a:solidFill>
                <a:srgbClr val="FFFFFF"/>
              </a:solidFill>
              <a:ea typeface="Calibri Light"/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AEE0587-8662-156E-CF60-E0B4BF45D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99961"/>
              </p:ext>
            </p:extLst>
          </p:nvPr>
        </p:nvGraphicFramePr>
        <p:xfrm>
          <a:off x="633999" y="1840632"/>
          <a:ext cx="6691032" cy="318699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63751">
                  <a:extLst>
                    <a:ext uri="{9D8B030D-6E8A-4147-A177-3AD203B41FA5}">
                      <a16:colId xmlns:a16="http://schemas.microsoft.com/office/drawing/2014/main" xmlns="" val="922652625"/>
                    </a:ext>
                  </a:extLst>
                </a:gridCol>
                <a:gridCol w="956433">
                  <a:extLst>
                    <a:ext uri="{9D8B030D-6E8A-4147-A177-3AD203B41FA5}">
                      <a16:colId xmlns:a16="http://schemas.microsoft.com/office/drawing/2014/main" xmlns="" val="2507569514"/>
                    </a:ext>
                  </a:extLst>
                </a:gridCol>
                <a:gridCol w="2622944">
                  <a:extLst>
                    <a:ext uri="{9D8B030D-6E8A-4147-A177-3AD203B41FA5}">
                      <a16:colId xmlns:a16="http://schemas.microsoft.com/office/drawing/2014/main" xmlns="" val="3623274156"/>
                    </a:ext>
                  </a:extLst>
                </a:gridCol>
                <a:gridCol w="1847904">
                  <a:extLst>
                    <a:ext uri="{9D8B030D-6E8A-4147-A177-3AD203B41FA5}">
                      <a16:colId xmlns:a16="http://schemas.microsoft.com/office/drawing/2014/main" xmlns="" val="2190773769"/>
                    </a:ext>
                  </a:extLst>
                </a:gridCol>
              </a:tblGrid>
              <a:tr h="459144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Operator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3401721460"/>
                  </a:ext>
                </a:extLst>
              </a:tr>
              <a:tr h="72922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&amp;&amp;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AND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both statements are true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&amp;&amp; x &lt; 10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2838153044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||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at least one of the statements is true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|| x &lt; 10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104106066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NOT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Reverses the result, returns 0 if the result is 1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!(x &lt; 5 &amp;&amp; x &lt; 10)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33638138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2255AA-D98A-D713-AF86-D92B2FDD7614}"/>
              </a:ext>
            </a:extLst>
          </p:cNvPr>
          <p:cNvSpPr txBox="1"/>
          <p:nvPr/>
        </p:nvSpPr>
        <p:spPr>
          <a:xfrm>
            <a:off x="567812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BEE9F4-09F5-3E2C-13F4-B9E8A5768AC6}"/>
              </a:ext>
            </a:extLst>
          </p:cNvPr>
          <p:cNvSpPr txBox="1"/>
          <p:nvPr/>
        </p:nvSpPr>
        <p:spPr>
          <a:xfrm>
            <a:off x="7555993" y="3783321"/>
            <a:ext cx="45597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&gt; 5 &amp;&amp; x &lt; 10) </a:t>
            </a:r>
          </a:p>
          <a:p>
            <a:pPr marL="4445" lvl="1"/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between 5 and   </a:t>
            </a:r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        </a:t>
            </a:r>
          </a:p>
          <a:p>
            <a:pPr marL="4445" lvl="1"/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10\n");</a:t>
            </a:r>
            <a:endParaRPr lang="en-US"/>
          </a:p>
          <a:p>
            <a:pPr marL="4445" lvl="1"/>
            <a:endParaRPr lang="en-US" i="1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44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&lt; 5 || x &gt; 10) </a:t>
            </a:r>
            <a:endParaRPr lang="en-US" sz="18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marL="3473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outside the range  5 to 10\n");</a:t>
            </a:r>
            <a:endParaRPr lang="en-US" sz="1800" i="1">
              <a:latin typeface="Consolas"/>
              <a:cs typeface="Calibri Ligh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11B7D-D186-39AC-103E-1D9D4204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213" y="302023"/>
            <a:ext cx="3401568" cy="890511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Bitwise Operator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EDCFAE-394B-E49B-368C-8AC727EE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70" y="1299851"/>
            <a:ext cx="4761452" cy="4258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b="1">
                <a:solidFill>
                  <a:srgbClr val="FFFFFF"/>
                </a:solidFill>
                <a:ea typeface="+mn-lt"/>
                <a:cs typeface="+mn-lt"/>
              </a:rPr>
              <a:t>Bitwise operators perform operations on the binary representations of integers.</a:t>
            </a:r>
            <a:endParaRPr lang="en-US" sz="2200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  <a:p>
            <a:pPr defTabSz="457200"/>
            <a:r>
              <a:rPr lang="en-US" b="1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Example:</a:t>
            </a:r>
            <a:endParaRPr lang="en-US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a = 4, b = 5;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&amp; b :%d\n", a &amp; b);
 </a:t>
            </a: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| b :%d\n", a | b);</a:t>
            </a: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^ b :%d\n", a ^ b);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251BDB3-5368-5DB4-D80F-FB35DEAD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044174"/>
              </p:ext>
            </p:extLst>
          </p:nvPr>
        </p:nvGraphicFramePr>
        <p:xfrm>
          <a:off x="714871" y="506215"/>
          <a:ext cx="6083368" cy="564591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68344">
                  <a:extLst>
                    <a:ext uri="{9D8B030D-6E8A-4147-A177-3AD203B41FA5}">
                      <a16:colId xmlns:a16="http://schemas.microsoft.com/office/drawing/2014/main" xmlns="" val="3049499777"/>
                    </a:ext>
                  </a:extLst>
                </a:gridCol>
                <a:gridCol w="985295">
                  <a:extLst>
                    <a:ext uri="{9D8B030D-6E8A-4147-A177-3AD203B41FA5}">
                      <a16:colId xmlns:a16="http://schemas.microsoft.com/office/drawing/2014/main" xmlns="" val="1542144843"/>
                    </a:ext>
                  </a:extLst>
                </a:gridCol>
                <a:gridCol w="2806013">
                  <a:extLst>
                    <a:ext uri="{9D8B030D-6E8A-4147-A177-3AD203B41FA5}">
                      <a16:colId xmlns:a16="http://schemas.microsoft.com/office/drawing/2014/main" xmlns="" val="3366489153"/>
                    </a:ext>
                  </a:extLst>
                </a:gridCol>
                <a:gridCol w="1223716">
                  <a:extLst>
                    <a:ext uri="{9D8B030D-6E8A-4147-A177-3AD203B41FA5}">
                      <a16:colId xmlns:a16="http://schemas.microsoft.com/office/drawing/2014/main" xmlns="" val="2615463164"/>
                    </a:ext>
                  </a:extLst>
                </a:gridCol>
              </a:tblGrid>
              <a:tr h="341061"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8074" marR="8074" marT="77514" marB="77514" anchor="b"/>
                </a:tc>
                <a:extLst>
                  <a:ext uri="{0D108BD9-81ED-4DB2-BD59-A6C34878D82A}">
                    <a16:rowId xmlns:a16="http://schemas.microsoft.com/office/drawing/2014/main" xmlns="" val="1473734122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AND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AND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&amp;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4086721819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Bitwise OR</a:t>
                      </a:r>
                      <a:endParaRPr lang="en-US" sz="1600"/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Performs a bitwise OR operation between two operands.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x|y</a:t>
                      </a:r>
                      <a:endParaRPr lang="en-US" sz="1600" cap="none" spc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322528226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^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XOR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XOR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^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2946628015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~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NOT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NOT operation (inverts all bits) on the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~x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2190255938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&lt;&lt;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Left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left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&lt;&lt;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137699919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&gt;&gt;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Right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right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&gt;&gt;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340708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526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739" y="737001"/>
            <a:ext cx="4464513" cy="1535287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Assignment Operators</a:t>
            </a:r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207839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Assign values to variables.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10;</a:t>
            </a:r>
            <a:endParaRPr lang="en-US" i="1">
              <a:latin typeface="Consolas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x += 5;  // x is now 15</a:t>
            </a:r>
            <a:endParaRPr lang="en-US" i="1">
              <a:latin typeface="Consolas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0D8CBE1-C255-44FD-E7DF-910BEC08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55178"/>
              </p:ext>
            </p:extLst>
          </p:nvPr>
        </p:nvGraphicFramePr>
        <p:xfrm>
          <a:off x="556054" y="236838"/>
          <a:ext cx="6443698" cy="63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729">
                  <a:extLst>
                    <a:ext uri="{9D8B030D-6E8A-4147-A177-3AD203B41FA5}">
                      <a16:colId xmlns:a16="http://schemas.microsoft.com/office/drawing/2014/main" xmlns="" val="2759842711"/>
                    </a:ext>
                  </a:extLst>
                </a:gridCol>
                <a:gridCol w="1415878">
                  <a:extLst>
                    <a:ext uri="{9D8B030D-6E8A-4147-A177-3AD203B41FA5}">
                      <a16:colId xmlns:a16="http://schemas.microsoft.com/office/drawing/2014/main" xmlns="" val="2958935998"/>
                    </a:ext>
                  </a:extLst>
                </a:gridCol>
                <a:gridCol w="2964781">
                  <a:extLst>
                    <a:ext uri="{9D8B030D-6E8A-4147-A177-3AD203B41FA5}">
                      <a16:colId xmlns:a16="http://schemas.microsoft.com/office/drawing/2014/main" xmlns="" val="3283053538"/>
                    </a:ext>
                  </a:extLst>
                </a:gridCol>
                <a:gridCol w="1033310">
                  <a:extLst>
                    <a:ext uri="{9D8B030D-6E8A-4147-A177-3AD203B41FA5}">
                      <a16:colId xmlns:a16="http://schemas.microsoft.com/office/drawing/2014/main" xmlns="" val="3695831950"/>
                    </a:ext>
                  </a:extLst>
                </a:gridCol>
              </a:tblGrid>
              <a:tr h="24807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Operator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Example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99765626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Assigns the value on the right to the variable on the left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= 5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66498527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+=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Addition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Adds the right operand to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+=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50282946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-=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Subtracts the right operand from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-=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073221546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*=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Multiplication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Multiplies the right operand with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*=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238829013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/=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Division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Divides the left operand by the right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/=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8771905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%=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Modulus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Takes modulus using two operands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%=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15203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00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+mj-lt"/>
                <a:cs typeface="+mj-lt"/>
              </a:rPr>
              <a:t>Ternary Operator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852" y="3111910"/>
            <a:ext cx="10073529" cy="2665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smtClean="0">
                <a:ea typeface="+mn-lt"/>
                <a:cs typeface="+mn-lt"/>
              </a:rPr>
              <a:t>We will See it in Control Structure….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548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Type conversion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Type conversion is the process of converting the value of one data type to another.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 are two types of type conversion in C: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1. Implicit Conversion (Automatic)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2. Explicit Conversion (Manual)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74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40" y="499158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Type Conversion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40" y="1709121"/>
            <a:ext cx="5296458" cy="1899318"/>
          </a:xfr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Implicit Conversion</a:t>
            </a:r>
            <a:endParaRPr lang="en-US">
              <a:cs typeface="Calibri Light"/>
            </a:endParaRPr>
          </a:p>
          <a:p>
            <a:r>
              <a:rPr lang="en-US">
                <a:ea typeface="+mn-lt"/>
                <a:cs typeface="+mn-lt"/>
              </a:rPr>
              <a:t>Implicit conversion is automatically performed by the compiler when you assign a value of one type to another.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1517" y="1592031"/>
            <a:ext cx="5679141" cy="2308324"/>
          </a:xfrm>
          <a:prstGeom prst="rect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</a:t>
            </a:r>
          </a:p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 is done manually by the programmer using casting.</a:t>
            </a: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Syntax: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Place the type in parentheses before        the value.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2A27E5-1A0A-98D3-FF3F-84032C59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66" y="3135758"/>
            <a:ext cx="7218869" cy="4260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0ABDB8-1A7B-8C97-F73D-07C00978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00" y="3223281"/>
            <a:ext cx="7093574" cy="40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4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0" y="1148893"/>
            <a:ext cx="4485108" cy="1133693"/>
          </a:xfrm>
        </p:spPr>
        <p:txBody>
          <a:bodyPr anchor="b">
            <a:normAutofit fontScale="90000"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I/O functions</a:t>
            </a:r>
            <a:endParaRPr lang="en-US"/>
          </a:p>
          <a:p>
            <a:endParaRPr lang="en-US" sz="4000" b="1">
              <a:solidFill>
                <a:srgbClr val="FFFFFF"/>
              </a:solidFill>
              <a:cs typeface="Calibri Ligh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171263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Input/Output (I/O) functions in C are used to perform input and output operations.</a:t>
            </a:r>
          </a:p>
          <a:p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They are part of the C Standard Library and are declared in the &lt;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stdio.h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&gt; header file.</a:t>
            </a:r>
            <a:endParaRPr lang="en-US"/>
          </a:p>
          <a:p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ECA8FB-DD08-AE62-75E1-4CFD8D6419B0}"/>
              </a:ext>
            </a:extLst>
          </p:cNvPr>
          <p:cNvSpPr txBox="1"/>
          <p:nvPr/>
        </p:nvSpPr>
        <p:spPr>
          <a:xfrm>
            <a:off x="321150" y="142797"/>
            <a:ext cx="70639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50B4C8"/>
                </a:solidFill>
              </a:rPr>
              <a:t>List of I/O Functions</a:t>
            </a:r>
            <a:endParaRPr lang="en-US" sz="2400">
              <a:solidFill>
                <a:srgbClr val="50B4C8"/>
              </a:solidFill>
            </a:endParaRPr>
          </a:p>
          <a:p>
            <a:endParaRPr lang="en-US" sz="2000" b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61F106B-BE65-30F2-BD44-0C4AE5DF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5540"/>
              </p:ext>
            </p:extLst>
          </p:nvPr>
        </p:nvGraphicFramePr>
        <p:xfrm>
          <a:off x="228858" y="655883"/>
          <a:ext cx="7248574" cy="59070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03291">
                  <a:extLst>
                    <a:ext uri="{9D8B030D-6E8A-4147-A177-3AD203B41FA5}">
                      <a16:colId xmlns:a16="http://schemas.microsoft.com/office/drawing/2014/main" xmlns="" val="1274122173"/>
                    </a:ext>
                  </a:extLst>
                </a:gridCol>
                <a:gridCol w="3645283">
                  <a:extLst>
                    <a:ext uri="{9D8B030D-6E8A-4147-A177-3AD203B41FA5}">
                      <a16:colId xmlns:a16="http://schemas.microsoft.com/office/drawing/2014/main" xmlns="" val="3840495226"/>
                    </a:ext>
                  </a:extLst>
                </a:gridCol>
              </a:tblGrid>
              <a:tr h="1047135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printf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Outputs formatted text to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6087352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err="1">
                          <a:solidFill>
                            <a:schemeClr val="tx1"/>
                          </a:solidFill>
                        </a:rPr>
                        <a:t>scanf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formatted input from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25502264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fgets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a line of text from a file or input stream.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5096401"/>
                  </a:ext>
                </a:extLst>
              </a:tr>
              <a:tr h="65220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fputs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string to a file or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5880556"/>
                  </a:ext>
                </a:extLst>
              </a:tr>
              <a:tr h="114791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getchar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Reads a single character from the standard input.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3035177"/>
                  </a:ext>
                </a:extLst>
              </a:tr>
              <a:tr h="8365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putchar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single character to the standard  </a:t>
                      </a:r>
                      <a:r>
                        <a:rPr lang="en-US" sz="2000" dirty="0" smtClean="0"/>
                        <a:t>output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3147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49821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I/O Functions Example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232304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 err="1">
                <a:ea typeface="+mn-lt"/>
                <a:cs typeface="+mn-lt"/>
              </a:rPr>
              <a:t>printf</a:t>
            </a:r>
            <a:r>
              <a:rPr lang="en-US" b="1" dirty="0">
                <a:ea typeface="+mn-lt"/>
                <a:cs typeface="+mn-lt"/>
              </a:rPr>
              <a:t>()</a:t>
            </a:r>
            <a:endParaRPr lang="en-US" dirty="0">
              <a:cs typeface="Calibri Light"/>
            </a:endParaRPr>
          </a:p>
          <a:p>
            <a:r>
              <a:rPr lang="en-US" dirty="0">
                <a:ea typeface="+mn-lt"/>
                <a:cs typeface="+mn-lt"/>
              </a:rPr>
              <a:t>Used for outputting formatted text to the console.</a:t>
            </a:r>
          </a:p>
          <a:p>
            <a:endParaRPr lang="en-US" sz="1100" dirty="0">
              <a:ea typeface="+mn-lt"/>
              <a:cs typeface="+mn-lt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</a:pPr>
            <a:r>
              <a:rPr lang="en-US" sz="2200" dirty="0">
                <a:effectLst/>
                <a:latin typeface="Arial" panose="020B0604020202020204" pitchFamily="34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200" dirty="0">
              <a:effectLst/>
            </a:endParaRPr>
          </a:p>
          <a:p>
            <a:pPr marL="0" indent="0" algn="l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2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printf</a:t>
            </a:r>
            <a:r>
              <a:rPr lang="en-US" sz="22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arguments);</a:t>
            </a:r>
            <a:endParaRPr lang="en-US" sz="2200" dirty="0">
              <a:effectLst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sz="1050" dirty="0">
              <a:ea typeface="+mn-lt"/>
              <a:cs typeface="+mn-lt"/>
            </a:endParaRPr>
          </a:p>
          <a:p>
            <a:endParaRPr lang="en-US" b="1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1517" y="1710018"/>
            <a:ext cx="5679141" cy="2185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scanf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Used for reading formatted input from the console.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0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scanf</a:t>
            </a:r>
            <a:r>
              <a:rPr lang="en-US" sz="20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&amp;variables);</a:t>
            </a:r>
            <a:endParaRPr lang="en-US" sz="20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B821DC5-FF5B-B0EC-4E9A-112630B3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754" y="3649754"/>
            <a:ext cx="6595945" cy="336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C888A5-7505-9B0D-3634-6395F738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11" y="3741433"/>
            <a:ext cx="6595945" cy="35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Control Structure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794242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3386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B2159D-58E0-CF1D-927E-D261439F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8165689" cy="1658198"/>
          </a:xfrm>
        </p:spPr>
        <p:txBody>
          <a:bodyPr/>
          <a:lstStyle/>
          <a:p>
            <a:r>
              <a:rPr lang="en-US" b="1" dirty="0"/>
              <a:t>Decision Making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ADE2FB-5ADA-EB15-A588-BD64CCE6A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3" y="2221499"/>
            <a:ext cx="8060987" cy="376732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 program statements are executed </a:t>
            </a:r>
            <a:r>
              <a:rPr lang="en-US" dirty="0">
                <a:highlight>
                  <a:srgbClr val="FFFF00"/>
                </a:highlight>
              </a:rPr>
              <a:t>sequentially.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Decision Making statements are used to </a:t>
            </a:r>
            <a:r>
              <a:rPr lang="en-US" dirty="0">
                <a:highlight>
                  <a:srgbClr val="FFFF00"/>
                </a:highlight>
              </a:rPr>
              <a:t>control the flow </a:t>
            </a:r>
            <a:r>
              <a:rPr lang="en-US" dirty="0"/>
              <a:t>of   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allows us to control whether a program segment is executed  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</a:t>
            </a:r>
            <a:r>
              <a:rPr lang="en-US" dirty="0">
                <a:highlight>
                  <a:srgbClr val="FFFF00"/>
                </a:highlight>
              </a:rPr>
              <a:t>evaluates condition or logical expression first </a:t>
            </a:r>
            <a:r>
              <a:rPr lang="en-US" dirty="0"/>
              <a:t>and based on its result (either true or false), the control is transferred to particular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result is true then it takes one path else it takes another path.</a:t>
            </a:r>
          </a:p>
        </p:txBody>
      </p:sp>
      <p:pic>
        <p:nvPicPr>
          <p:cNvPr id="5" name="Content Placeholder 4" descr="A person with red buttons&#10;&#10;Description automatically generated">
            <a:extLst>
              <a:ext uri="{FF2B5EF4-FFF2-40B4-BE49-F238E27FC236}">
                <a16:creationId xmlns:a16="http://schemas.microsoft.com/office/drawing/2014/main" xmlns="" id="{16FD27A0-CCBB-6EA7-E9AB-55B986EBE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18210" y="850343"/>
            <a:ext cx="3235344" cy="4891841"/>
          </a:xfrm>
        </p:spPr>
      </p:pic>
    </p:spTree>
    <p:extLst>
      <p:ext uri="{BB962C8B-B14F-4D97-AF65-F5344CB8AC3E}">
        <p14:creationId xmlns:p14="http://schemas.microsoft.com/office/powerpoint/2010/main" val="408594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Statements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computer program is a list of instructions executed by a computer.</a:t>
            </a:r>
          </a:p>
          <a:p>
            <a:r>
              <a:rPr dirty="0"/>
              <a:t>In C, these instructions are called statements.</a:t>
            </a:r>
          </a:p>
          <a:p>
            <a:r>
              <a:rPr b="1" dirty="0"/>
              <a:t>Example:</a:t>
            </a:r>
          </a:p>
          <a:p>
            <a:r>
              <a:rPr lang="en-IN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IN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("Hello World!");</a:t>
            </a:r>
          </a:p>
          <a:p>
            <a:endParaRPr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  <a:r>
              <a:rPr lang="en-US" dirty="0">
                <a:highlight>
                  <a:srgbClr val="FFFF00"/>
                </a:highlight>
              </a:rPr>
              <a:t>Important: Every C statement ends with a semicolon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en-US" dirty="0">
                <a:highlight>
                  <a:srgbClr val="FFFF00"/>
                </a:highlight>
              </a:rPr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396917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C73E-F764-8D95-7720-678ACD33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/>
              <a:t>Decision Making Statements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960E5-384A-8A85-D133-50415BA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2666837" cy="24695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One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Multi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n-way Decision: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30C847-4C43-5CDE-9B41-FBFD02E73C48}"/>
              </a:ext>
            </a:extLst>
          </p:cNvPr>
          <p:cNvSpPr txBox="1"/>
          <p:nvPr/>
        </p:nvSpPr>
        <p:spPr>
          <a:xfrm>
            <a:off x="3343493" y="2011681"/>
            <a:ext cx="5288667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 (Also known as simple if) </a:t>
            </a:r>
            <a:endParaRPr lang="en-US" sz="2400" b="0" i="1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 if…else 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?:</a:t>
            </a:r>
            <a:r>
              <a:rPr lang="en-US" sz="2400" b="0" i="1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(</a:t>
            </a:r>
            <a:r>
              <a:rPr lang="en-US" sz="2400" i="1" dirty="0" smtClean="0">
                <a:latin typeface="Consolas" panose="020B0609020204030204" pitchFamily="49" charset="0"/>
              </a:rPr>
              <a:t>Ternary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Operator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) </a:t>
            </a:r>
            <a:endParaRPr lang="en-US" sz="2400" i="1" dirty="0"/>
          </a:p>
          <a:p>
            <a:pPr>
              <a:spcBef>
                <a:spcPts val="500"/>
              </a:spcBef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switch… case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671665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79F6B-05F6-D3B3-6548-3F1B642F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Logical Conditions in C Programming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669BCC0-0B7B-8A3A-0462-CAC389B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than: </a:t>
            </a:r>
            <a:r>
              <a:rPr lang="en-US" b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 b</a:t>
            </a:r>
            <a:endParaRPr lang="en-US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Equal to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Not Equal to: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!=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35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FA2F8-7DB7-2B73-55E4-1CEC8691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 Statement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D1CA68-3727-F740-9E42-81CADC419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single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If the condition is true then only body will be executed.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a keyword.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Syntax:</a:t>
            </a:r>
            <a:endParaRPr lang="en-US" b="1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</a:t>
            </a: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if (condition) {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// code 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}</a:t>
            </a:r>
          </a:p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75EEC1-B21A-92A2-C9CC-B021B8E28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1838" y="2157731"/>
            <a:ext cx="5097491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0"/>
              </a:spcBef>
            </a:pPr>
            <a:endParaRPr lang="en-IN" sz="1800" b="1">
              <a:solidFill>
                <a:srgbClr val="569CD6"/>
              </a:solidFill>
              <a:latin typeface="Consolas"/>
              <a:ea typeface="+mn-lt"/>
              <a:cs typeface="+mn-lt"/>
            </a:endParaRPr>
          </a:p>
          <a:p>
            <a:endParaRPr lang="en-IN" sz="2000">
              <a:solidFill>
                <a:srgbClr val="24292E"/>
              </a:solidFill>
              <a:latin typeface="Consolas"/>
              <a:ea typeface="Calibri Light"/>
              <a:cs typeface="Calibri Light"/>
            </a:endParaRPr>
          </a:p>
          <a:p>
            <a:pPr>
              <a:spcBef>
                <a:spcPts val="0"/>
              </a:spcBef>
            </a:pPr>
            <a:endParaRPr lang="en-IN" sz="1800" b="1">
              <a:solidFill>
                <a:schemeClr val="bg2">
                  <a:lumMod val="10000"/>
                </a:schemeClr>
              </a:solidFill>
              <a:effectLst/>
              <a:latin typeface="Consolas"/>
              <a:ea typeface="Calibri Light"/>
              <a:cs typeface="Calibri Ligh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>
                <a:solidFill>
                  <a:srgbClr val="D4D4D4"/>
                </a:solidFill>
                <a:effectLst/>
                <a:latin typeface="Consolas"/>
              </a:rPr>
              <a:t>    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12E0AC-D968-A3B9-04C3-6F887946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32" y="1610367"/>
            <a:ext cx="6096000" cy="30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7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8EC3C27-FCE2-08CD-030E-A85B192F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if…else Statement</a:t>
            </a:r>
            <a:endParaRPr lang="en-IN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C5BE939-3F0F-567C-93C4-4D846D399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6652504" cy="3767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if…else</a:t>
            </a: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is two branch decision making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condition is true then true part will be executed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false part will be executed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statement to specify a block of code executed if the condition is false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2B15D8-3699-6764-290D-7FEFAC8A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97" y="1193387"/>
            <a:ext cx="4717857" cy="47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AE63B-9426-1027-C426-4BEFDD44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67CCA4-E242-237D-2F27-B936E869FE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solidFill>
                  <a:schemeClr val="tx1"/>
                </a:solidFill>
              </a:rPr>
              <a:t>Syntax:</a:t>
            </a:r>
            <a:endParaRPr lang="en-US" u="sng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 i="1">
                <a:latin typeface="Consolas" panose="020B0609020204030204" pitchFamily="49" charset="0"/>
              </a:rPr>
              <a:t>if (condition) {</a:t>
            </a:r>
          </a:p>
          <a:p>
            <a:r>
              <a:rPr lang="en-US" i="1">
                <a:latin typeface="Consolas" panose="020B0609020204030204" pitchFamily="49" charset="0"/>
              </a:rPr>
              <a:t>  // true part</a:t>
            </a:r>
          </a:p>
          <a:p>
            <a:r>
              <a:rPr lang="en-US" i="1">
                <a:latin typeface="Consolas" panose="020B0609020204030204" pitchFamily="49" charset="0"/>
              </a:rPr>
              <a:t>} else {</a:t>
            </a:r>
          </a:p>
          <a:p>
            <a:r>
              <a:rPr lang="en-US" i="1">
                <a:latin typeface="Consolas" panose="020B0609020204030204" pitchFamily="49" charset="0"/>
              </a:rPr>
              <a:t>  // false part</a:t>
            </a:r>
          </a:p>
          <a:p>
            <a:r>
              <a:rPr lang="en-US" i="1">
                <a:latin typeface="Consolas" panose="020B0609020204030204" pitchFamily="49" charset="0"/>
              </a:rPr>
              <a:t>}</a:t>
            </a:r>
            <a:endParaRPr lang="en-IN" i="1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D78EF2-92AE-E193-7FBE-F26DE55A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98" y="1685556"/>
            <a:ext cx="6096000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1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if…else if Ladder </a:t>
            </a:r>
            <a:endParaRPr lang="en-IN" b="1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E0795C66-6231-0FF2-67F5-E77480FFF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605482" cy="37673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ladder</a:t>
            </a:r>
            <a:r>
              <a:rPr lang="en-US"/>
              <a:t> is multi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false then second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 will be evaluated and if it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ladder </a:t>
            </a:r>
            <a:r>
              <a:rPr lang="en-US"/>
              <a:t>is also known as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if…else if…else </a:t>
            </a:r>
            <a:endParaRPr lang="en-IN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CEB727-4229-00F7-D461-00C82D00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26" y="1864724"/>
            <a:ext cx="5287926" cy="35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DDC54-43D9-58AD-368D-0EE0D7F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2EE30-ADF6-FE28-9BD0-804A8131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750226" cy="4766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i="1">
                <a:latin typeface="Consolas"/>
                <a:ea typeface="+mn-lt"/>
                <a:cs typeface="+mn-lt"/>
              </a:rPr>
              <a:t>if(condition-1) {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 // statement-1 
}
else if(condition-2) { 
  // statement-2
}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else if(condition-n) { 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 // statement-n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}
else { 
 // else statement  
}</a:t>
            </a:r>
            <a:endParaRPr lang="en-US" sz="2000" i="1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BCFDC4-6E3B-E14E-1D63-91ACF993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92" y="2011680"/>
            <a:ext cx="4935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1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Nested if</a:t>
            </a:r>
            <a:endParaRPr lang="en-IN" b="1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xmlns="" id="{7975F2F2-A73A-EBDD-CA8D-C0CFFDD8D0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0250451"/>
              </p:ext>
            </p:extLst>
          </p:nvPr>
        </p:nvGraphicFramePr>
        <p:xfrm>
          <a:off x="676656" y="1998134"/>
          <a:ext cx="5605482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 descr="What is Nested if Statement in Python? | Scaler Topics">
            <a:extLst>
              <a:ext uri="{FF2B5EF4-FFF2-40B4-BE49-F238E27FC236}">
                <a16:creationId xmlns:a16="http://schemas.microsoft.com/office/drawing/2014/main" xmlns="" id="{685DCFE3-0955-C2DE-8D38-97850B47E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What is Nested if Statement in Python? | Scaler Topics">
            <a:extLst>
              <a:ext uri="{FF2B5EF4-FFF2-40B4-BE49-F238E27FC236}">
                <a16:creationId xmlns:a16="http://schemas.microsoft.com/office/drawing/2014/main" xmlns="" id="{7293CEBA-1864-F3B9-1888-A3FE76E1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880476" cy="28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 descr="A diagram of a work flow">
            <a:extLst>
              <a:ext uri="{FF2B5EF4-FFF2-40B4-BE49-F238E27FC236}">
                <a16:creationId xmlns:a16="http://schemas.microsoft.com/office/drawing/2014/main" xmlns="" id="{B8F36817-05FE-DC10-C145-9ABE59FE20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69" t="4578" r="12615" b="12819"/>
          <a:stretch/>
        </p:blipFill>
        <p:spPr>
          <a:xfrm>
            <a:off x="7351321" y="375409"/>
            <a:ext cx="4689444" cy="61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8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4D683D-720C-95D7-D832-1612D712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1A1673-8FA7-E064-713B-D4C5AD9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156363"/>
            <a:ext cx="5303979" cy="31585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Consolas"/>
                <a:ea typeface="+mn-lt"/>
                <a:cs typeface="+mn-lt"/>
              </a:rPr>
              <a:t>if( condition ){
  if( condition ){
      </a:t>
            </a:r>
            <a:r>
              <a:rPr lang="en-US" sz="2000" i="0">
                <a:latin typeface="Consolas"/>
                <a:ea typeface="+mn-lt"/>
                <a:cs typeface="+mn-lt"/>
              </a:rPr>
              <a:t>if( condition ){
</a:t>
            </a:r>
            <a:r>
              <a:rPr lang="en-US" sz="2000">
                <a:latin typeface="Consolas"/>
                <a:ea typeface="+mn-lt"/>
                <a:cs typeface="+mn-lt"/>
              </a:rPr>
              <a:t>                
           </a:t>
            </a:r>
            <a:r>
              <a:rPr lang="en-US" sz="2000" i="0">
                <a:latin typeface="Consolas"/>
                <a:ea typeface="+mn-lt"/>
                <a:cs typeface="+mn-lt"/>
              </a:rPr>
              <a:t>......
</a:t>
            </a:r>
            <a:r>
              <a:rPr lang="en-US" sz="2000">
                <a:latin typeface="Consolas"/>
                <a:ea typeface="+mn-lt"/>
                <a:cs typeface="+mn-lt"/>
              </a:rPr>
              <a:t>       </a:t>
            </a:r>
            <a:r>
              <a:rPr lang="en-US" sz="2000" i="0">
                <a:latin typeface="Consolas"/>
                <a:ea typeface="+mn-lt"/>
                <a:cs typeface="+mn-lt"/>
              </a:rPr>
              <a:t>}
</a:t>
            </a:r>
            <a:r>
              <a:rPr lang="en-US" sz="2000">
                <a:latin typeface="Consolas"/>
                <a:ea typeface="+mn-lt"/>
                <a:cs typeface="+mn-lt"/>
              </a:rPr>
              <a:t>   </a:t>
            </a:r>
            <a:r>
              <a:rPr lang="en-US" sz="2000" i="0">
                <a:latin typeface="Consolas"/>
                <a:ea typeface="+mn-lt"/>
                <a:cs typeface="+mn-lt"/>
              </a:rPr>
              <a:t>}
}</a:t>
            </a:r>
            <a:endParaRPr lang="en-US" sz="2000" i="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5753B0-F103-9DAE-A15C-D9A316B6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1" y="1711826"/>
            <a:ext cx="6096000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8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5C5BE-48AE-1CEF-8B9D-1D04AE00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Switch 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38190E-F621-7290-66F1-60A186B1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92475"/>
            <a:ext cx="5824244" cy="456362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000" b="1">
              <a:latin typeface="Consolas"/>
              <a:ea typeface="+mn-lt"/>
              <a:cs typeface="+mn-lt"/>
            </a:endParaRPr>
          </a:p>
          <a:p>
            <a:r>
              <a:rPr lang="en-US" sz="1800" b="1">
                <a:latin typeface="Consolas"/>
                <a:ea typeface="+mn-lt"/>
                <a:cs typeface="+mn-lt"/>
              </a:rPr>
              <a:t>switch(expression) {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value1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statement_1;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value2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statement_2;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.
	.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value_n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statement_n</a:t>
            </a:r>
            <a:r>
              <a:rPr lang="en-US" sz="1800">
                <a:latin typeface="Consolas"/>
                <a:ea typeface="+mn-lt"/>
                <a:cs typeface="+mn-lt"/>
              </a:rPr>
              <a:t>;
 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default: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default_statement</a:t>
            </a:r>
            <a:r>
              <a:rPr lang="en-US" sz="1800">
                <a:latin typeface="Consolas"/>
                <a:ea typeface="+mn-lt"/>
                <a:cs typeface="+mn-lt"/>
              </a:rPr>
              <a:t>;
}</a:t>
            </a:r>
            <a:endParaRPr lang="en-US" sz="1800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89C7AC-F50A-A423-F5E0-E9337C1C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78" y="1789101"/>
            <a:ext cx="4517620" cy="47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Many Statements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858120" cy="4346787"/>
          </a:xfrm>
        </p:spPr>
        <p:txBody>
          <a:bodyPr>
            <a:no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sz="2000" i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Hello World!");</a:t>
            </a:r>
          </a:p>
          <a:p>
            <a:r>
              <a:rPr lang="en-US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("Have a good day!");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</a:rPr>
              <a:t>return 0;</a:t>
            </a:r>
          </a:p>
          <a:p>
            <a:endParaRPr sz="1050" dirty="0"/>
          </a:p>
          <a:p>
            <a:r>
              <a:rPr lang="en-IN" b="1" dirty="0"/>
              <a:t>Explanation:</a:t>
            </a:r>
          </a:p>
          <a:p>
            <a:r>
              <a:rPr dirty="0"/>
              <a:t>- First statement prints "Hello World!".</a:t>
            </a:r>
          </a:p>
          <a:p>
            <a:r>
              <a:rPr dirty="0"/>
              <a:t>- Second statement prints "Have a good day!".</a:t>
            </a:r>
          </a:p>
          <a:p>
            <a:r>
              <a:rPr dirty="0"/>
              <a:t>- Third statement ends the program successfully.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43" y="0"/>
            <a:ext cx="9418710" cy="973394"/>
          </a:xfrm>
        </p:spPr>
        <p:txBody>
          <a:bodyPr/>
          <a:lstStyle/>
          <a:p>
            <a:r>
              <a:rPr lang="en-US" dirty="0" smtClean="0"/>
              <a:t>Switch Case best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16194" y="870155"/>
            <a:ext cx="474898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#include&lt;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main ( ) {</a:t>
            </a:r>
          </a:p>
          <a:p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days;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("Enter day(1-7) :  ");</a:t>
            </a:r>
          </a:p>
          <a:p>
            <a:r>
              <a:rPr lang="en-US" dirty="0"/>
              <a:t>    </a:t>
            </a:r>
            <a:r>
              <a:rPr lang="en-US" dirty="0" err="1"/>
              <a:t>scanf</a:t>
            </a:r>
            <a:r>
              <a:rPr lang="en-US" dirty="0"/>
              <a:t>("%d", &amp;days);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switch (days)</a:t>
            </a:r>
          </a:p>
          <a:p>
            <a:r>
              <a:rPr lang="en-US" dirty="0"/>
              <a:t>    {</a:t>
            </a:r>
          </a:p>
          <a:p>
            <a:r>
              <a:rPr lang="en-US" dirty="0"/>
              <a:t>        case 1: </a:t>
            </a:r>
            <a:r>
              <a:rPr lang="en-US" dirty="0" err="1"/>
              <a:t>printf</a:t>
            </a:r>
            <a:r>
              <a:rPr lang="en-US" dirty="0"/>
              <a:t>("Monday\n");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4: </a:t>
            </a:r>
            <a:r>
              <a:rPr lang="en-US" dirty="0" err="1"/>
              <a:t>printf</a:t>
            </a:r>
            <a:r>
              <a:rPr lang="en-US" dirty="0"/>
              <a:t>("Thursday\n");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2: </a:t>
            </a:r>
            <a:r>
              <a:rPr lang="en-US" dirty="0" err="1"/>
              <a:t>printf</a:t>
            </a:r>
            <a:r>
              <a:rPr lang="en-US" dirty="0"/>
              <a:t>("Tuesday\n");</a:t>
            </a:r>
          </a:p>
          <a:p>
            <a:r>
              <a:rPr lang="en-US" dirty="0"/>
              <a:t>                break;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40361" y="870155"/>
            <a:ext cx="494071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case 3: </a:t>
            </a:r>
            <a:r>
              <a:rPr lang="en-US" dirty="0" err="1"/>
              <a:t>printf</a:t>
            </a:r>
            <a:r>
              <a:rPr lang="en-US" dirty="0"/>
              <a:t>("Wednesday\n");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5: </a:t>
            </a:r>
            <a:r>
              <a:rPr lang="en-US" dirty="0" err="1"/>
              <a:t>printf</a:t>
            </a:r>
            <a:r>
              <a:rPr lang="en-US" dirty="0"/>
              <a:t>("Friday\n");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6: </a:t>
            </a:r>
            <a:r>
              <a:rPr lang="en-US" dirty="0" err="1"/>
              <a:t>printf</a:t>
            </a:r>
            <a:r>
              <a:rPr lang="en-US" dirty="0"/>
              <a:t>("Saturday\n");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7: </a:t>
            </a:r>
            <a:r>
              <a:rPr lang="en-US" dirty="0" err="1"/>
              <a:t>printf</a:t>
            </a:r>
            <a:r>
              <a:rPr lang="en-US" dirty="0"/>
              <a:t>("Sunday\n");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default : </a:t>
            </a:r>
            <a:r>
              <a:rPr lang="en-US" dirty="0" err="1"/>
              <a:t>printf</a:t>
            </a:r>
            <a:r>
              <a:rPr lang="en-US" dirty="0"/>
              <a:t>("Enter a valid day..!!\n");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</a:p>
          <a:p>
            <a:r>
              <a:rPr lang="en-US" dirty="0"/>
              <a:t>   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3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7F38D-FA4C-E8D2-FDFD-10C70A3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Conditional or Ternary Operator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129459-911B-CAB8-5F68-51B8C727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1"/>
            <a:ext cx="10962910" cy="28297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There is a short-hand if else, which is known as the 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ternary operator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because it consists of three operands. It can be used to replace multiple lines of code with a single line. It is often used to replace simple if else statements:</a:t>
            </a:r>
            <a:endParaRPr lang="en-US" sz="2000" i="1">
              <a:latin typeface="Consolas"/>
              <a:ea typeface="+mn-lt"/>
              <a:cs typeface="+mn-lt"/>
            </a:endParaRPr>
          </a:p>
          <a:p>
            <a:endParaRPr lang="en-US" sz="1800" i="1">
              <a:latin typeface="Consolas"/>
              <a:ea typeface="+mn-lt"/>
              <a:cs typeface="+mn-lt"/>
            </a:endParaRPr>
          </a:p>
          <a:p>
            <a:r>
              <a:rPr lang="en-US" b="1" i="1">
                <a:latin typeface="Consolas"/>
                <a:ea typeface="+mn-lt"/>
                <a:cs typeface="+mn-lt"/>
              </a:rPr>
              <a:t>Syntax:</a:t>
            </a:r>
          </a:p>
          <a:p>
            <a:r>
              <a:rPr lang="en-US" i="1">
                <a:latin typeface="Consolas"/>
                <a:ea typeface="+mn-lt"/>
                <a:cs typeface="+mn-lt"/>
              </a:rPr>
              <a:t>variable = (condition) </a:t>
            </a:r>
            <a:r>
              <a:rPr lang="en-US" b="1">
                <a:latin typeface="Consolas"/>
                <a:ea typeface="+mn-lt"/>
                <a:cs typeface="+mn-lt"/>
              </a:rPr>
              <a:t>?</a:t>
            </a:r>
            <a:r>
              <a:rPr lang="en-US">
                <a:latin typeface="Consolas"/>
                <a:ea typeface="+mn-lt"/>
                <a:cs typeface="+mn-lt"/>
              </a:rPr>
              <a:t> </a:t>
            </a:r>
            <a:r>
              <a:rPr lang="en-US" i="1">
                <a:latin typeface="Consolas"/>
                <a:ea typeface="+mn-lt"/>
                <a:cs typeface="+mn-lt"/>
              </a:rPr>
              <a:t>Expression2</a:t>
            </a:r>
            <a:r>
              <a:rPr lang="en-US" b="1">
                <a:latin typeface="Consolas"/>
                <a:ea typeface="+mn-lt"/>
                <a:cs typeface="+mn-lt"/>
              </a:rPr>
              <a:t> :</a:t>
            </a:r>
            <a:r>
              <a:rPr lang="en-US" i="1">
                <a:latin typeface="Consolas"/>
                <a:ea typeface="+mn-lt"/>
                <a:cs typeface="+mn-lt"/>
              </a:rPr>
              <a:t> Expression3</a:t>
            </a:r>
            <a:r>
              <a:rPr lang="en-US">
                <a:latin typeface="Consolas"/>
                <a:ea typeface="+mn-lt"/>
                <a:cs typeface="+mn-lt"/>
              </a:rPr>
              <a:t>;</a:t>
            </a:r>
            <a:endParaRPr lang="en-US" sz="180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7F0F05-26F4-3FCC-FE83-4C45624F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" y="4464991"/>
            <a:ext cx="6795369" cy="20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82EDF2-814A-E16F-478D-7EA6A7B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Loops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C887AC-BDF2-9D49-D797-A1427B9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can execute a block of code as long as a specified condition is reached.</a:t>
            </a:r>
            <a:endParaRPr lang="en-US">
              <a:ea typeface="Calibri Light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are handy because they save time, reduce errors, and they make code more readable.</a:t>
            </a:r>
            <a:endParaRPr lang="en-US">
              <a:ea typeface="Calibri Light"/>
              <a:cs typeface="Calibri Light"/>
            </a:endParaRPr>
          </a:p>
          <a:p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Type of Loops in C Language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1. 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2. do-while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3. for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endParaRPr lang="en-US">
              <a:ea typeface="Calibri Light" panose="020F0302020204030204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996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7DF64-5111-6E82-0AF9-2E0FC13C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05" y="499533"/>
            <a:ext cx="10772775" cy="1658198"/>
          </a:xfrm>
        </p:spPr>
        <p:txBody>
          <a:bodyPr/>
          <a:lstStyle/>
          <a:p>
            <a:r>
              <a:rPr lang="en-US" b="1">
                <a:cs typeface="Calibri Light"/>
              </a:rPr>
              <a:t>while Loop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EDBEE13-AE71-E0CF-373F-67D3A6712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4367" y="3992070"/>
            <a:ext cx="8127633" cy="292946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193ED3-7748-240A-5158-7783B264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520" y="2162109"/>
            <a:ext cx="10585819" cy="32946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loop loops through a block of code as long as a specified condition is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true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latin typeface="Calibri Light" panose="020F0302020204030204"/>
                <a:ea typeface="+mn-lt"/>
                <a:cs typeface="+mn-lt"/>
              </a:rPr>
              <a:t>Syntax:</a:t>
            </a:r>
            <a:endParaRPr lang="en-US">
              <a:solidFill>
                <a:srgbClr val="000000"/>
              </a:solidFill>
              <a:latin typeface="Calibri Light" panose="020F0302020204030204"/>
              <a:ea typeface="+mn-lt"/>
              <a:cs typeface="+mn-lt"/>
            </a:endParaRPr>
          </a:p>
          <a:p>
            <a:r>
              <a:rPr lang="en-US" sz="2000">
                <a:solidFill>
                  <a:srgbClr val="0000CD"/>
                </a:solidFill>
                <a:latin typeface="Consolas"/>
                <a:ea typeface="+mn-lt"/>
                <a:cs typeface="+mn-lt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(</a:t>
            </a:r>
            <a:r>
              <a:rPr lang="en-US" sz="2000" i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condition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) {</a:t>
            </a:r>
            <a:r>
              <a:rPr lang="en-US" sz="2000">
                <a:latin typeface="Consolas"/>
                <a:ea typeface="+mn-lt"/>
                <a:cs typeface="+mn-lt"/>
              </a:rPr>
              <a:t/>
            </a:r>
            <a:br>
              <a:rPr lang="en-US" sz="2000">
                <a:latin typeface="Consolas"/>
                <a:ea typeface="+mn-lt"/>
                <a:cs typeface="+mn-lt"/>
              </a:rPr>
            </a:b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latin typeface="Consolas"/>
                <a:ea typeface="+mn-lt"/>
                <a:cs typeface="+mn-lt"/>
              </a:rPr>
              <a:t>// code block to be executed</a:t>
            </a:r>
            <a:r>
              <a:rPr lang="en-US" sz="2000" i="1">
                <a:latin typeface="Consolas"/>
                <a:ea typeface="+mn-lt"/>
                <a:cs typeface="+mn-lt"/>
              </a:rPr>
              <a:t/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  <a:endParaRPr lang="en-US" sz="2000">
              <a:solidFill>
                <a:schemeClr val="tx1"/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444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BC97D6-5840-CA6C-E2B6-0CF80CF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do-while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90EDAF4-0DB0-ACA9-B464-6EBE7B2B1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378" y="3531046"/>
            <a:ext cx="8103939" cy="26337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10A884-5681-EA58-625F-8B94032A044D}"/>
              </a:ext>
            </a:extLst>
          </p:cNvPr>
          <p:cNvSpPr txBox="1"/>
          <p:nvPr/>
        </p:nvSpPr>
        <p:spPr>
          <a:xfrm>
            <a:off x="751561" y="2163119"/>
            <a:ext cx="10678437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do/while</a:t>
            </a:r>
            <a:r>
              <a:rPr lang="en-US" sz="2400">
                <a:ea typeface="+mn-lt"/>
                <a:cs typeface="+mn-lt"/>
              </a:rPr>
              <a:t> loop is a variant of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loop. This loop will execute the code block once, before checking if the condition is true, then it will repeat the loop as long as the condition is true.</a:t>
            </a:r>
          </a:p>
          <a:p>
            <a:endParaRPr lang="en-US" sz="2200">
              <a:cs typeface="Calibri Light" panose="020F0302020204030204"/>
            </a:endParaRPr>
          </a:p>
          <a:p>
            <a:endParaRPr lang="en-US" sz="2200">
              <a:cs typeface="Calibri Light" panose="020F0302020204030204"/>
            </a:endParaRPr>
          </a:p>
          <a:p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Syntax:</a:t>
            </a:r>
          </a:p>
          <a:p>
            <a:r>
              <a:rPr lang="en-US" sz="2400">
                <a:solidFill>
                  <a:srgbClr val="0000CD"/>
                </a:solidFill>
                <a:ea typeface="+mn-lt"/>
                <a:cs typeface="+mn-lt"/>
              </a:rPr>
              <a:t>do</a:t>
            </a:r>
            <a:r>
              <a:rPr lang="en-US" sz="2400">
                <a:ea typeface="+mn-lt"/>
                <a:cs typeface="+mn-lt"/>
              </a:rPr>
              <a:t> {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 </a:t>
            </a:r>
            <a:r>
              <a:rPr lang="en-US" sz="24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400" i="1">
                <a:ea typeface="+mn-lt"/>
                <a:cs typeface="+mn-lt"/>
              </a:rPr>
              <a:t/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ea typeface="+mn-lt"/>
                <a:cs typeface="+mn-lt"/>
              </a:rPr>
              <a:t>}</a:t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solidFill>
                  <a:srgbClr val="002060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(</a:t>
            </a:r>
            <a:r>
              <a:rPr lang="en-US" sz="2400" i="1">
                <a:ea typeface="+mn-lt"/>
                <a:cs typeface="+mn-lt"/>
              </a:rPr>
              <a:t>condition</a:t>
            </a:r>
            <a:r>
              <a:rPr lang="en-US" sz="2400">
                <a:ea typeface="+mn-lt"/>
                <a:cs typeface="+mn-lt"/>
              </a:rPr>
              <a:t>);</a:t>
            </a:r>
            <a:endParaRPr lang="en-US" sz="2400"/>
          </a:p>
          <a:p>
            <a:endParaRPr lang="en-US" sz="10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407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882E71-9492-0EA7-B9F6-A9C0EFBA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for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F0CD94-14DD-69EB-51FD-A245D4594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99" y="4728238"/>
            <a:ext cx="6356430" cy="16318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92BFCF-2724-2872-D8DE-B02F3F2226B2}"/>
              </a:ext>
            </a:extLst>
          </p:cNvPr>
          <p:cNvSpPr txBox="1"/>
          <p:nvPr/>
        </p:nvSpPr>
        <p:spPr>
          <a:xfrm>
            <a:off x="654973" y="1864106"/>
            <a:ext cx="1056506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When you know exactly how many times you want to loop through a block of code, use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for</a:t>
            </a:r>
            <a:r>
              <a:rPr lang="en-US" sz="2400">
                <a:ea typeface="+mn-lt"/>
                <a:cs typeface="+mn-lt"/>
              </a:rPr>
              <a:t> loop instead of a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loop:</a:t>
            </a:r>
          </a:p>
          <a:p>
            <a:endParaRPr lang="en-US" sz="2400">
              <a:cs typeface="Calibri Light" panose="020F0302020204030204"/>
            </a:endParaRPr>
          </a:p>
          <a:p>
            <a:endParaRPr lang="en-US" sz="2400">
              <a:cs typeface="Calibri Light" panose="020F0302020204030204"/>
            </a:endParaRPr>
          </a:p>
          <a:p>
            <a:r>
              <a:rPr lang="en-US" sz="2400" b="1">
                <a:cs typeface="Calibri Light" panose="020F0302020204030204"/>
              </a:rPr>
              <a:t>Syntax:</a:t>
            </a:r>
          </a:p>
          <a:p>
            <a:r>
              <a:rPr lang="en-US" sz="2000" b="1">
                <a:solidFill>
                  <a:srgbClr val="0000CD"/>
                </a:solidFill>
                <a:ea typeface="+mn-lt"/>
                <a:cs typeface="+mn-lt"/>
              </a:rPr>
              <a:t>for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en-US" sz="2000" b="1" i="1">
                <a:ea typeface="+mn-lt"/>
                <a:cs typeface="+mn-lt"/>
              </a:rPr>
              <a:t>expression 1</a:t>
            </a:r>
            <a:r>
              <a:rPr lang="en-US" sz="2000" i="1">
                <a:ea typeface="+mn-lt"/>
                <a:cs typeface="+mn-lt"/>
              </a:rPr>
              <a:t>(initialization)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2</a:t>
            </a:r>
            <a:r>
              <a:rPr lang="en-US" sz="2000" i="1">
                <a:ea typeface="+mn-lt"/>
                <a:cs typeface="+mn-lt"/>
              </a:rPr>
              <a:t>(condition)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3</a:t>
            </a:r>
            <a:r>
              <a:rPr lang="en-US" sz="2000" i="1">
                <a:ea typeface="+mn-lt"/>
                <a:cs typeface="+mn-lt"/>
              </a:rPr>
              <a:t>(increment/decrement)</a:t>
            </a:r>
            <a:r>
              <a:rPr lang="en-US" sz="2000" b="1">
                <a:ea typeface="+mn-lt"/>
                <a:cs typeface="+mn-lt"/>
              </a:rPr>
              <a:t>) {</a:t>
            </a:r>
            <a:r>
              <a:rPr lang="en-US" sz="2000">
                <a:ea typeface="+mn-lt"/>
                <a:cs typeface="+mn-lt"/>
              </a:rPr>
              <a:t/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000" i="1">
                <a:ea typeface="+mn-lt"/>
                <a:cs typeface="+mn-lt"/>
              </a:rPr>
              <a:t/>
            </a:r>
            <a:br>
              <a:rPr lang="en-US" sz="2000" i="1">
                <a:ea typeface="+mn-lt"/>
                <a:cs typeface="+mn-lt"/>
              </a:rPr>
            </a:br>
            <a:r>
              <a:rPr lang="en-US" sz="2000" b="1" i="1">
                <a:ea typeface="+mn-lt"/>
                <a:cs typeface="+mn-lt"/>
              </a:rPr>
              <a:t>}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77999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46F00D-A8E5-8938-666C-09B49CC6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break</a:t>
            </a:r>
            <a:r>
              <a:rPr lang="en-US">
                <a:cs typeface="Calibri Light" panose="020F0302020204030204"/>
              </a:rPr>
              <a:t> </a:t>
            </a:r>
            <a:r>
              <a:rPr lang="en-US" b="1">
                <a:cs typeface="Calibri Light" panose="020F0302020204030204"/>
              </a:rPr>
              <a:t>and 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77FD532-7811-46FE-7232-FD049E1AB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96" y="3709704"/>
            <a:ext cx="5710178" cy="28394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B7B7E2-4AA0-F0DA-CAC2-4D4B5DD470B3}"/>
              </a:ext>
            </a:extLst>
          </p:cNvPr>
          <p:cNvSpPr txBox="1"/>
          <p:nvPr/>
        </p:nvSpPr>
        <p:spPr>
          <a:xfrm>
            <a:off x="770720" y="1945630"/>
            <a:ext cx="1055053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break</a:t>
            </a:r>
            <a:r>
              <a:rPr lang="en-US" sz="2400" dirty="0">
                <a:ea typeface="+mn-lt"/>
                <a:cs typeface="+mn-lt"/>
              </a:rPr>
              <a:t> statement can be used to jump out of a </a:t>
            </a:r>
            <a:r>
              <a:rPr lang="en-US" sz="2400" b="1" dirty="0">
                <a:ea typeface="+mn-lt"/>
                <a:cs typeface="+mn-lt"/>
              </a:rPr>
              <a:t>loop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continue</a:t>
            </a:r>
            <a:r>
              <a:rPr lang="en-US" sz="2400" dirty="0">
                <a:ea typeface="+mn-lt"/>
                <a:cs typeface="+mn-lt"/>
              </a:rPr>
              <a:t> statement breaks one iteration (in the loop), if a specified condition occurs, and continues with the next iteration in the loop.</a:t>
            </a:r>
            <a:endParaRPr lang="en-US" sz="2400" dirty="0">
              <a:cs typeface="Calibri Light" panose="020F0302020204030204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51D243-CEF0-EE59-8412-01A6DA76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35" y="3708601"/>
            <a:ext cx="5710178" cy="28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30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2E7289-E967-CC57-B9D4-1C59D8A9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cs typeface="Calibri Light"/>
              </a:rPr>
              <a:t>goto</a:t>
            </a:r>
            <a:r>
              <a:rPr lang="en-US" b="1">
                <a:cs typeface="Calibri Light"/>
              </a:rPr>
              <a:t> statement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C07436-B993-C535-590B-BAE15C4FE8D0}"/>
              </a:ext>
            </a:extLst>
          </p:cNvPr>
          <p:cNvSpPr txBox="1"/>
          <p:nvPr/>
        </p:nvSpPr>
        <p:spPr>
          <a:xfrm>
            <a:off x="654577" y="1996500"/>
            <a:ext cx="107770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 b="1">
                <a:ea typeface="+mn-lt"/>
                <a:cs typeface="+mn-lt"/>
              </a:rPr>
              <a:t>C </a:t>
            </a:r>
            <a:r>
              <a:rPr lang="en-US" sz="2400" b="1" err="1">
                <a:ea typeface="+mn-lt"/>
                <a:cs typeface="+mn-lt"/>
              </a:rPr>
              <a:t>goto</a:t>
            </a:r>
            <a:r>
              <a:rPr lang="en-US" sz="2400" b="1">
                <a:ea typeface="+mn-lt"/>
                <a:cs typeface="+mn-lt"/>
              </a:rPr>
              <a:t> statement</a:t>
            </a:r>
            <a:r>
              <a:rPr lang="en-US" sz="2400">
                <a:ea typeface="+mn-lt"/>
                <a:cs typeface="+mn-lt"/>
              </a:rPr>
              <a:t> is a jump statement which is sometimes also referred to as an </a:t>
            </a:r>
            <a:r>
              <a:rPr lang="en-US" sz="2400" b="1">
                <a:ea typeface="+mn-lt"/>
                <a:cs typeface="+mn-lt"/>
              </a:rPr>
              <a:t>unconditional jump</a:t>
            </a:r>
            <a:r>
              <a:rPr lang="en-US" sz="2400">
                <a:ea typeface="+mn-lt"/>
                <a:cs typeface="+mn-lt"/>
              </a:rPr>
              <a:t> statement. The </a:t>
            </a:r>
            <a:r>
              <a:rPr lang="en-US" sz="2400" err="1">
                <a:ea typeface="+mn-lt"/>
                <a:cs typeface="+mn-lt"/>
              </a:rPr>
              <a:t>goto</a:t>
            </a:r>
            <a:r>
              <a:rPr lang="en-US" sz="2400">
                <a:ea typeface="+mn-lt"/>
                <a:cs typeface="+mn-lt"/>
              </a:rPr>
              <a:t> statement can be used to jump from anywhere to anywhere within a function. </a:t>
            </a:r>
            <a:endParaRPr lang="en-US" sz="240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06B876-B27E-2142-3F05-45F10555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68" y="3194612"/>
            <a:ext cx="2542795" cy="29476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427DF7BA-F9A4-B73D-5629-E3FBA042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3272" y="2789356"/>
            <a:ext cx="6096000" cy="4068861"/>
          </a:xfrm>
        </p:spPr>
      </p:pic>
    </p:spTree>
    <p:extLst>
      <p:ext uri="{BB962C8B-B14F-4D97-AF65-F5344CB8AC3E}">
        <p14:creationId xmlns:p14="http://schemas.microsoft.com/office/powerpoint/2010/main" val="337272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0629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Arrays &amp; Strings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314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5B11D-65AB-E4A2-5D8B-4D2196A8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What is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30C025-E6EE-0B65-C6F9-A18528BE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2420" cy="376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An array is a fixed size sequential collection of elements of same data type grouped</a:t>
            </a:r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under single variable name.</a:t>
            </a:r>
          </a:p>
          <a:p>
            <a:endParaRPr lang="en-US">
              <a:cs typeface="Calibri Light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89AB616-BF10-11DE-58B3-899104F2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" t="19685" r="-184" b="394"/>
          <a:stretch/>
        </p:blipFill>
        <p:spPr>
          <a:xfrm>
            <a:off x="2788954" y="3431812"/>
            <a:ext cx="6509100" cy="24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515D7-6642-448B-AD88-B829DD96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  <a:cs typeface="Times New Roman"/>
              </a:rPr>
              <a:t>Structure of C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C05540E-EF73-96BE-1BCD-44A87AEE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25" y="1331177"/>
            <a:ext cx="4944735" cy="48756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C9A758-3CCC-A3DF-A499-D94B7C18D0E2}"/>
              </a:ext>
            </a:extLst>
          </p:cNvPr>
          <p:cNvSpPr txBox="1"/>
          <p:nvPr/>
        </p:nvSpPr>
        <p:spPr>
          <a:xfrm>
            <a:off x="6093425" y="1325042"/>
            <a:ext cx="578377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Times New Roman"/>
              </a:rPr>
              <a:t>Documentation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Provides an overview of the program</a:t>
            </a:r>
            <a:r>
              <a:rPr lang="en-US" sz="2400">
                <a:ea typeface="+mn-lt"/>
                <a:cs typeface="+mn-lt"/>
              </a:rPr>
              <a:t>: Includes title, author, and summary information.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Uses comment lines</a:t>
            </a:r>
            <a:r>
              <a:rPr lang="en-US" sz="2400">
                <a:ea typeface="+mn-lt"/>
                <a:cs typeface="+mn-lt"/>
              </a:rPr>
              <a:t>: Helps in understanding the program's purpose and functionality.</a:t>
            </a:r>
            <a:endParaRPr lang="en-US">
              <a:cs typeface="Calibri Light"/>
            </a:endParaRPr>
          </a:p>
          <a:p>
            <a:endParaRPr lang="en-US" sz="2400">
              <a:cs typeface="Times New Roman"/>
            </a:endParaRPr>
          </a:p>
          <a:p>
            <a:r>
              <a:rPr lang="en-US" sz="2400" b="1">
                <a:cs typeface="Times New Roman"/>
              </a:rPr>
              <a:t>Link Section / Header File Declaration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Times New Roman"/>
              </a:rPr>
              <a:t>It Links Compiler to Link Functions from System Library</a:t>
            </a:r>
            <a:endParaRPr lang="en-US"/>
          </a:p>
          <a:p>
            <a:pPr algn="l"/>
            <a:endParaRPr lang="en-US" sz="2400">
              <a:cs typeface="Times New Roman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2172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2FFE2-8B1D-9DC2-C4B5-1A1891D2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 Array 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E86AA2-26E7-D3FB-BD17-9761C8265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3" y="2011680"/>
            <a:ext cx="10753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Syntax: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data-type variable-name[size];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D88890-819C-6B58-0DDA-0F6D838C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5" y="3008671"/>
            <a:ext cx="9339096" cy="4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7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06086-296A-41AE-EE1F-442C21B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2-Dimensional Array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DC2E67-1C86-F532-9A4A-FA487ECD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two dimensional array can be seen as a table with ‘x’ rows and ‘y’ columns.</a:t>
            </a:r>
            <a:endParaRPr lang="en-US">
              <a:cs typeface="Calibri Light" panose="020F0302020204030204"/>
            </a:endParaRPr>
          </a:p>
          <a:p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The row number ranges from 0 to (x-1) and column number ranges from 0 to (y-1).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923315-E7E4-B045-DE6D-198CF272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260" y="3629742"/>
            <a:ext cx="45148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21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D51ED-214D-3CAA-7429-C2105C10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 Array Syntax and Example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94B3DB-EB43-35B5-C5E2-3C07217E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  <a:endParaRPr lang="en-US"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data-type variable-name[x][y];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290BD1-6213-7D2C-931E-AE718F49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53" y="3158869"/>
            <a:ext cx="4653027" cy="277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1FD287-1AE6-C42D-5C9C-6B7CD7ED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4" y="3154203"/>
            <a:ext cx="5876795" cy="35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2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86CA3-E185-9ADD-B0BA-F0B7F780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String in C</a:t>
            </a:r>
            <a:endParaRPr lang="en-US" b="1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xmlns="" id="{E02EB9CD-E8BF-1126-6A82-DCEE16A0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" t="-224" r="46197" b="57627"/>
          <a:stretch/>
        </p:blipFill>
        <p:spPr>
          <a:xfrm>
            <a:off x="656811" y="2915196"/>
            <a:ext cx="3383936" cy="1558776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9FEF0D-BFD3-BFFE-3E82-9496ACE1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 </a:t>
            </a:r>
            <a:r>
              <a:rPr lang="en-US" b="1">
                <a:ea typeface="+mn-lt"/>
                <a:cs typeface="+mn-lt"/>
              </a:rPr>
              <a:t>string in C</a:t>
            </a:r>
            <a:r>
              <a:rPr lang="en-US">
                <a:ea typeface="+mn-lt"/>
                <a:cs typeface="+mn-lt"/>
              </a:rPr>
              <a:t> is a one-dimensional array of char type, with the last character in the array being a </a:t>
            </a:r>
            <a:r>
              <a:rPr lang="en-US" b="1">
                <a:ea typeface="+mn-lt"/>
                <a:cs typeface="+mn-lt"/>
              </a:rPr>
              <a:t>"null character"</a:t>
            </a:r>
            <a:r>
              <a:rPr lang="en-US">
                <a:ea typeface="+mn-lt"/>
                <a:cs typeface="+mn-lt"/>
              </a:rPr>
              <a:t> represented by </a:t>
            </a:r>
            <a:r>
              <a:rPr lang="en-US" b="1">
                <a:ea typeface="+mn-lt"/>
                <a:cs typeface="+mn-lt"/>
              </a:rPr>
              <a:t>'\0'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 string in C can be defined as a </a:t>
            </a:r>
            <a:r>
              <a:rPr lang="en-US" b="1">
                <a:ea typeface="+mn-lt"/>
                <a:cs typeface="+mn-lt"/>
              </a:rPr>
              <a:t>null-terminated</a:t>
            </a:r>
            <a:r>
              <a:rPr lang="en-US">
                <a:ea typeface="+mn-lt"/>
                <a:cs typeface="+mn-lt"/>
              </a:rPr>
              <a:t> sequence of char type values.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</a:p>
          <a:p>
            <a:pPr marL="255905" lvl="1" indent="0">
              <a:buNone/>
            </a:pPr>
            <a:r>
              <a:rPr lang="en-US">
                <a:ea typeface="+mn-lt"/>
                <a:cs typeface="+mn-lt"/>
              </a:rPr>
              <a:t> </a:t>
            </a:r>
            <a:r>
              <a:rPr lang="en-US">
                <a:latin typeface="Consolas"/>
                <a:ea typeface="+mn-lt"/>
                <a:cs typeface="+mn-lt"/>
              </a:rPr>
              <a:t>char </a:t>
            </a:r>
            <a:r>
              <a:rPr lang="en-US" i="1" err="1">
                <a:latin typeface="Consolas"/>
                <a:ea typeface="+mn-lt"/>
                <a:cs typeface="+mn-lt"/>
              </a:rPr>
              <a:t>string_name</a:t>
            </a:r>
            <a:r>
              <a:rPr lang="en-US">
                <a:latin typeface="Consolas"/>
                <a:ea typeface="+mn-lt"/>
                <a:cs typeface="+mn-lt"/>
              </a:rPr>
              <a:t>[</a:t>
            </a:r>
            <a:r>
              <a:rPr lang="en-US" i="1">
                <a:latin typeface="Consolas"/>
                <a:ea typeface="+mn-lt"/>
                <a:cs typeface="+mn-lt"/>
              </a:rPr>
              <a:t>size</a:t>
            </a:r>
            <a:r>
              <a:rPr lang="en-US">
                <a:latin typeface="Consolas"/>
                <a:ea typeface="+mn-lt"/>
                <a:cs typeface="+mn-lt"/>
              </a:rPr>
              <a:t>];</a:t>
            </a:r>
          </a:p>
          <a:p>
            <a:pPr marL="255905" lvl="1" indent="0">
              <a:buNone/>
            </a:pPr>
            <a:endParaRPr lang="en-US">
              <a:latin typeface="Consolas"/>
              <a:ea typeface="+mn-lt"/>
              <a:cs typeface="+mn-lt"/>
            </a:endParaRPr>
          </a:p>
          <a:p>
            <a:pPr marL="255905" lvl="1" indent="0">
              <a:buNone/>
            </a:pPr>
            <a:endParaRPr lang="en-US" b="1" i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245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E0985-906A-235B-A306-4C20D41B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 String Initialization</a:t>
            </a: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E45AA1-1709-A287-F051-827FDB65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717040"/>
            <a:ext cx="10774045" cy="47923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1. Assigning a String Literal without Size</a:t>
            </a:r>
            <a:endParaRPr lang="en-US"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2. Assigning a String Literal with a Predefined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str[50]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3. Assigning Character by Character with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str[11]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</a:p>
          <a:p>
            <a:endParaRPr lang="en-US">
              <a:latin typeface="Consolas"/>
            </a:endParaRPr>
          </a:p>
          <a:p>
            <a:r>
              <a:rPr lang="en-US"/>
              <a:t>4. Assigning Character by Character without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  <a:endParaRPr lang="en-US">
              <a:solidFill>
                <a:srgbClr val="000000"/>
              </a:solidFill>
              <a:latin typeface="Consolas"/>
              <a:ea typeface="Calibri Light"/>
              <a:cs typeface="Calibri Light"/>
            </a:endParaRPr>
          </a:p>
          <a:p>
            <a:endParaRPr lang="en-US">
              <a:latin typeface="Consolas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799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94ABBD-C1B3-210F-C445-07333FD7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Read String Using </a:t>
            </a:r>
            <a:r>
              <a:rPr lang="en-US" b="1" i="1" err="1">
                <a:cs typeface="Calibri Light"/>
              </a:rPr>
              <a:t>scanf</a:t>
            </a:r>
            <a:r>
              <a:rPr lang="en-US" b="1" i="1">
                <a:cs typeface="Calibri Light"/>
              </a:rPr>
              <a:t>()</a:t>
            </a:r>
            <a:endParaRPr lang="en-US" b="1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FF5ABF6-E90C-35DC-572D-482D069B0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5" y="1826059"/>
            <a:ext cx="9123122" cy="3897345"/>
          </a:xfrm>
        </p:spPr>
      </p:pic>
    </p:spTree>
    <p:extLst>
      <p:ext uri="{BB962C8B-B14F-4D97-AF65-F5344CB8AC3E}">
        <p14:creationId xmlns:p14="http://schemas.microsoft.com/office/powerpoint/2010/main" val="3024844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76C40-4A21-760B-D311-6002990A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Read String Using </a:t>
            </a:r>
            <a:r>
              <a:rPr lang="en-US" b="1" i="1">
                <a:ea typeface="+mj-lt"/>
                <a:cs typeface="+mj-lt"/>
              </a:rPr>
              <a:t>gets()</a:t>
            </a:r>
            <a:endParaRPr lang="en-US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903B298-B5FB-DA01-8472-0B2E23FC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67" y="1894334"/>
            <a:ext cx="7890076" cy="3981587"/>
          </a:xfrm>
        </p:spPr>
      </p:pic>
    </p:spTree>
    <p:extLst>
      <p:ext uri="{BB962C8B-B14F-4D97-AF65-F5344CB8AC3E}">
        <p14:creationId xmlns:p14="http://schemas.microsoft.com/office/powerpoint/2010/main" val="453411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4FF8AA-2500-BF45-67D9-A23EBDB4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String Handling Functions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BDAEF-809A-30A0-3196-A9300AC0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 has several inbuilt functions to operate on string. These functions are known as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string handling functions.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We require to include </a:t>
            </a:r>
            <a:r>
              <a:rPr lang="en-US" b="1" err="1">
                <a:ea typeface="Calibri Light"/>
                <a:cs typeface="Calibri Light"/>
              </a:rPr>
              <a:t>string.h</a:t>
            </a:r>
            <a:r>
              <a:rPr lang="en-US">
                <a:ea typeface="Calibri Light"/>
                <a:cs typeface="Calibri Light"/>
              </a:rPr>
              <a:t> header file for using built-in string functions.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10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xmlns="" id="{1B2AD1AF-3F1E-6F2F-D2C8-8360D6D83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300704"/>
              </p:ext>
            </p:extLst>
          </p:nvPr>
        </p:nvGraphicFramePr>
        <p:xfrm>
          <a:off x="70338" y="201501"/>
          <a:ext cx="12050285" cy="539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681">
                  <a:extLst>
                    <a:ext uri="{9D8B030D-6E8A-4147-A177-3AD203B41FA5}">
                      <a16:colId xmlns:a16="http://schemas.microsoft.com/office/drawing/2014/main" xmlns="" val="627194367"/>
                    </a:ext>
                  </a:extLst>
                </a:gridCol>
                <a:gridCol w="1923084">
                  <a:extLst>
                    <a:ext uri="{9D8B030D-6E8A-4147-A177-3AD203B41FA5}">
                      <a16:colId xmlns:a16="http://schemas.microsoft.com/office/drawing/2014/main" xmlns="" val="2800037449"/>
                    </a:ext>
                  </a:extLst>
                </a:gridCol>
                <a:gridCol w="3905908">
                  <a:extLst>
                    <a:ext uri="{9D8B030D-6E8A-4147-A177-3AD203B41FA5}">
                      <a16:colId xmlns:a16="http://schemas.microsoft.com/office/drawing/2014/main" xmlns="" val="4225879116"/>
                    </a:ext>
                  </a:extLst>
                </a:gridCol>
                <a:gridCol w="4173612">
                  <a:extLst>
                    <a:ext uri="{9D8B030D-6E8A-4147-A177-3AD203B41FA5}">
                      <a16:colId xmlns:a16="http://schemas.microsoft.com/office/drawing/2014/main" xmlns="" val="2017304087"/>
                    </a:ext>
                  </a:extLst>
                </a:gridCol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 of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0592720"/>
                  </a:ext>
                </a:extLst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strlen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Finds the length of string 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("CPU") returns 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83504718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strcpy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strcpy</a:t>
                      </a:r>
                      <a:r>
                        <a:rPr lang="en-US" sz="2000"/>
                        <a:t>(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Copies the string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 to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="Hello" and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="World" then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strcpy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(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,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src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) : makes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="World"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99492848"/>
                  </a:ext>
                </a:extLst>
              </a:tr>
              <a:tr h="9213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strcat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Concatenate string s2 at the end of string s1.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s1="Hello" and s2="World", </a:t>
                      </a:r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s2): makes s1 = "HelloWorld".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8767508"/>
                  </a:ext>
                </a:extLst>
              </a:tr>
              <a:tr h="13956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Compares strings s1 and s2. If s1 == s2, returns 0; if s1 &lt; s2, returns a negative value; if s1 &gt; s2, returns a positive value.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("ABC", "ABD") returns a negative value, as "ABC" is less than "ABD".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06899626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strupr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Converts string s to uppercase.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s="Hello", </a:t>
                      </a:r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52386041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strlwr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strlwr</a:t>
                      </a:r>
                      <a:r>
                        <a:rPr lang="en-US" sz="2000" dirty="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Converts string s to lowercase.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If s="Hello", </a:t>
                      </a:r>
                      <a:r>
                        <a:rPr lang="en-US" sz="2000" dirty="0" err="1"/>
                        <a:t>strlwr</a:t>
                      </a:r>
                      <a:r>
                        <a:rPr lang="en-US" sz="2000" dirty="0"/>
                        <a:t>(s) 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190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15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Functions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9797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9E87C62-4716-1F5A-0ADA-E768AEC90AA3}"/>
              </a:ext>
            </a:extLst>
          </p:cNvPr>
          <p:cNvSpPr txBox="1"/>
          <p:nvPr/>
        </p:nvSpPr>
        <p:spPr>
          <a:xfrm>
            <a:off x="542592" y="771184"/>
            <a:ext cx="1134239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 Light"/>
              </a:rPr>
              <a:t>Definition Section</a:t>
            </a:r>
            <a:endParaRPr lang="en-US" sz="2400"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 Light"/>
              </a:rPr>
              <a:t>Defines Symbolic Constants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err="1">
                <a:cs typeface="Calibri Light"/>
              </a:rPr>
              <a:t>Eg.</a:t>
            </a:r>
            <a:r>
              <a:rPr lang="en-US" sz="2400">
                <a:cs typeface="Calibri Light"/>
              </a:rPr>
              <a:t> #define Count </a:t>
            </a:r>
            <a:r>
              <a:rPr lang="bn-BD" sz="2400">
                <a:cs typeface="Times New Roman"/>
              </a:rPr>
              <a:t>10</a:t>
            </a:r>
            <a:endParaRPr lang="en-US" sz="2400">
              <a:cs typeface="Calibri Light"/>
            </a:endParaRPr>
          </a:p>
          <a:p>
            <a:pPr algn="just"/>
            <a:endParaRPr lang="en-US" sz="2400" b="1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Global Declaration Section</a:t>
            </a:r>
            <a:endParaRPr lang="en-US" b="1"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Variables that are accessed by one or more functions are called Global Variable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Global Variables are declared in this Section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Main function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Used to start of actual C program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includes two parts as declaration part and executable part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Subprogram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has all User-defined Functions that are called in main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User Defined Functions are generally placed immediately after main</a:t>
            </a:r>
          </a:p>
          <a:p>
            <a:pPr algn="just"/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366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0CBF0-0B9D-5C04-388F-0A18B390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08ED03-782E-BDCC-73C3-04392630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1862230"/>
          </a:xfrm>
        </p:spPr>
        <p:txBody>
          <a:bodyPr/>
          <a:lstStyle/>
          <a:p>
            <a:pPr algn="just"/>
            <a:r>
              <a:rPr lang="en-US" b="0" i="0">
                <a:solidFill>
                  <a:schemeClr val="tx1"/>
                </a:solidFill>
                <a:effectLst/>
              </a:rPr>
              <a:t>A </a:t>
            </a:r>
            <a:r>
              <a:rPr lang="en-US" b="1" i="0">
                <a:solidFill>
                  <a:schemeClr val="tx1"/>
                </a:solidFill>
                <a:effectLst/>
              </a:rPr>
              <a:t>function in C </a:t>
            </a:r>
            <a:r>
              <a:rPr lang="en-US" b="0" i="0">
                <a:solidFill>
                  <a:schemeClr val="tx1"/>
                </a:solidFill>
                <a:effectLst/>
              </a:rPr>
              <a:t>is a set of statements that when called perform some specific task. It is the basic building block of a C program that provides modularity and code reusability. The programming statements of a function are enclosed within </a:t>
            </a:r>
            <a:r>
              <a:rPr lang="en-US" b="1" i="0">
                <a:solidFill>
                  <a:schemeClr val="tx1"/>
                </a:solidFill>
                <a:effectLst/>
              </a:rPr>
              <a:t>{ } braces</a:t>
            </a:r>
            <a:r>
              <a:rPr lang="en-US" b="0" i="0">
                <a:solidFill>
                  <a:schemeClr val="tx1"/>
                </a:solidFill>
                <a:effectLst/>
              </a:rPr>
              <a:t>, having certain meanings and performing certain operations. They are also called subroutines or procedures in other languages.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ED2ED-43F3-91EB-B610-CE926D3DC19F}"/>
              </a:ext>
            </a:extLst>
          </p:cNvPr>
          <p:cNvSpPr txBox="1"/>
          <p:nvPr/>
        </p:nvSpPr>
        <p:spPr>
          <a:xfrm>
            <a:off x="761619" y="3869845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>
                <a:effectLst/>
              </a:rPr>
              <a:t>Syntax of Functions in C</a:t>
            </a:r>
          </a:p>
          <a:p>
            <a:pPr algn="l" rtl="0" fontAlgn="base"/>
            <a:r>
              <a:rPr lang="en-US" sz="2000" b="0" i="0">
                <a:effectLst/>
              </a:rPr>
              <a:t>The syntax of function can be divided into 3 aspects: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1" i="0">
                <a:effectLst/>
              </a:rPr>
              <a:t>Function Declaration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2"/>
            </a:pPr>
            <a:r>
              <a:rPr lang="en-US" sz="2000" b="1" i="0">
                <a:effectLst/>
              </a:rPr>
              <a:t>Function Definition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3"/>
            </a:pPr>
            <a:r>
              <a:rPr lang="en-US" sz="2000" b="1" i="0">
                <a:effectLst/>
              </a:rPr>
              <a:t>Function Calls</a:t>
            </a:r>
            <a:endParaRPr lang="en-US" sz="2000" b="0" i="0">
              <a:effectLst/>
            </a:endParaRPr>
          </a:p>
        </p:txBody>
      </p:sp>
      <p:pic>
        <p:nvPicPr>
          <p:cNvPr id="1027" name="Picture 3" descr="Function Declaration">
            <a:extLst>
              <a:ext uri="{FF2B5EF4-FFF2-40B4-BE49-F238E27FC236}">
                <a16:creationId xmlns:a16="http://schemas.microsoft.com/office/drawing/2014/main" xmlns="" id="{B925D431-7E42-8A33-07B5-1402854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86" y="3382605"/>
            <a:ext cx="4142979" cy="24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0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14AF97-486D-0A31-EF61-B468915F1F6E}"/>
              </a:ext>
            </a:extLst>
          </p:cNvPr>
          <p:cNvSpPr txBox="1"/>
          <p:nvPr/>
        </p:nvSpPr>
        <p:spPr>
          <a:xfrm>
            <a:off x="344129" y="8575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Types of Functions</a:t>
            </a:r>
          </a:p>
        </p:txBody>
      </p:sp>
      <p:pic>
        <p:nvPicPr>
          <p:cNvPr id="4098" name="Picture 2" descr="Types of Functions">
            <a:extLst>
              <a:ext uri="{FF2B5EF4-FFF2-40B4-BE49-F238E27FC236}">
                <a16:creationId xmlns:a16="http://schemas.microsoft.com/office/drawing/2014/main" xmlns="" id="{263846D3-8337-06E3-2A3D-CC8029A0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3" y="2465314"/>
            <a:ext cx="5791199" cy="23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CA7D4F-CBAB-A69D-A68E-B8894B0032FE}"/>
              </a:ext>
            </a:extLst>
          </p:cNvPr>
          <p:cNvSpPr txBox="1"/>
          <p:nvPr/>
        </p:nvSpPr>
        <p:spPr>
          <a:xfrm>
            <a:off x="344129" y="1981169"/>
            <a:ext cx="55748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AutoNum type="arabicPeriod"/>
            </a:pP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Library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A </a:t>
            </a:r>
            <a:r>
              <a:rPr lang="en-US" b="0" i="0" u="sng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library function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 is also referred to as a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“built-in function”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A compiler package already exists that contains these functions, each of which has a specific meaning and is included in the package.</a:t>
            </a:r>
          </a:p>
          <a:p>
            <a:pPr algn="just" rtl="0" fontAlgn="base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Nunito" pitchFamily="2" charset="0"/>
            </a:endParaRPr>
          </a:p>
          <a:p>
            <a:pPr algn="just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Example:-</a:t>
            </a:r>
          </a:p>
          <a:p>
            <a:pPr algn="just" fontAlgn="base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pow(), sqrt(),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strcmp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 etc.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5255935-3F08-CD8B-80FF-D7409F0E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8749C7-C3FD-E0F2-A1CB-A0C37CEA2025}"/>
              </a:ext>
            </a:extLst>
          </p:cNvPr>
          <p:cNvSpPr txBox="1"/>
          <p:nvPr/>
        </p:nvSpPr>
        <p:spPr>
          <a:xfrm>
            <a:off x="344129" y="484349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2. User Defined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Functions that the programmer creates are known as User-Defined functions or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“tailor-made functions”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User-defined functions can be improved and modified according to the need of the programmer.</a:t>
            </a:r>
          </a:p>
        </p:txBody>
      </p:sp>
    </p:spTree>
    <p:extLst>
      <p:ext uri="{BB962C8B-B14F-4D97-AF65-F5344CB8AC3E}">
        <p14:creationId xmlns:p14="http://schemas.microsoft.com/office/powerpoint/2010/main" val="2552699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B50109-AF00-6776-6EB1-139281DA81AB}"/>
              </a:ext>
            </a:extLst>
          </p:cNvPr>
          <p:cNvSpPr txBox="1"/>
          <p:nvPr/>
        </p:nvSpPr>
        <p:spPr>
          <a:xfrm>
            <a:off x="505476" y="4081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Declarations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18B17CB-827D-71B9-4D7D-6E72EFA4D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76" y="1310794"/>
            <a:ext cx="9168011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name_of_the_function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(parameter_1, parameter_2);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CAEC7D3-A5C9-631F-7DC8-52773B4723CA}"/>
              </a:ext>
            </a:extLst>
          </p:cNvPr>
          <p:cNvSpPr txBox="1"/>
          <p:nvPr/>
        </p:nvSpPr>
        <p:spPr>
          <a:xfrm>
            <a:off x="391520" y="1933742"/>
            <a:ext cx="7670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Note:</a:t>
            </a:r>
            <a:r>
              <a:rPr lang="en-US" b="0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 A function in C must always be declared globally before calling it.</a:t>
            </a:r>
            <a:endParaRPr lang="en-US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29E83AA-3DD0-83C2-119F-A16DC0EF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2636394"/>
            <a:ext cx="9657048" cy="6155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a, int b);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 parameter names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, int);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without parameter names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73AE43-48EC-D432-6F66-41D2D4F7479B}"/>
              </a:ext>
            </a:extLst>
          </p:cNvPr>
          <p:cNvSpPr txBox="1"/>
          <p:nvPr/>
        </p:nvSpPr>
        <p:spPr>
          <a:xfrm>
            <a:off x="460346" y="3793343"/>
            <a:ext cx="4318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Definition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4CED263-AB51-1B4F-2E14-AFCEBB9D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4827244"/>
            <a:ext cx="5847152" cy="15388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(para1_type para1_name, para2_type para2_name)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body of the function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Function Defination in C">
            <a:extLst>
              <a:ext uri="{FF2B5EF4-FFF2-40B4-BE49-F238E27FC236}">
                <a16:creationId xmlns:a16="http://schemas.microsoft.com/office/drawing/2014/main" xmlns="" id="{9F721CAB-66C1-F610-CB68-F1A34EE5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59" y="3429000"/>
            <a:ext cx="5847153" cy="32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57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B18DE3-AD16-35BC-3780-6E8C058AE3DD}"/>
              </a:ext>
            </a:extLst>
          </p:cNvPr>
          <p:cNvSpPr txBox="1"/>
          <p:nvPr/>
        </p:nvSpPr>
        <p:spPr>
          <a:xfrm>
            <a:off x="462116" y="651076"/>
            <a:ext cx="3588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Call</a:t>
            </a: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xmlns="" id="{F52ABF60-A643-CEE3-B7BB-42AFE725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29" y="520418"/>
            <a:ext cx="6980903" cy="58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6F8AB6-CBAF-73FA-9093-EA73F5F7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06" y="1516222"/>
            <a:ext cx="6558116" cy="5109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 program to show 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call and definition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sum(int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main() {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(10, 30);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printf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("Sum is: %d",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18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9E01F2-EBBF-65A5-6F3B-AA6470677D4E}"/>
              </a:ext>
            </a:extLst>
          </p:cNvPr>
          <p:cNvSpPr txBox="1"/>
          <p:nvPr/>
        </p:nvSpPr>
        <p:spPr>
          <a:xfrm>
            <a:off x="471949" y="749398"/>
            <a:ext cx="6440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Passing Parameters to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65C9CB-CDCE-ECCA-D7A6-8DED3718E53C}"/>
              </a:ext>
            </a:extLst>
          </p:cNvPr>
          <p:cNvSpPr txBox="1"/>
          <p:nvPr/>
        </p:nvSpPr>
        <p:spPr>
          <a:xfrm>
            <a:off x="471949" y="178867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We can pass arguments to the C function in two ways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:</a:t>
            </a:r>
          </a:p>
          <a:p>
            <a:pPr algn="l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>
              <a:buFont typeface="+mj-lt"/>
              <a:buAutoNum type="arabicPeriod" startAt="2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C62F1B-AC72-FB40-0997-C9F32E087D40}"/>
              </a:ext>
            </a:extLst>
          </p:cNvPr>
          <p:cNvSpPr txBox="1"/>
          <p:nvPr/>
        </p:nvSpPr>
        <p:spPr>
          <a:xfrm>
            <a:off x="471949" y="335155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Parameter passing in this method copies values from actual parameters into formal function parameters. As a result, any changes made inside the functions do not reflect in the caller’s parameters.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5E560E-91BF-5C9F-81B5-565BC7F0A2DE}"/>
              </a:ext>
            </a:extLst>
          </p:cNvPr>
          <p:cNvSpPr txBox="1"/>
          <p:nvPr/>
        </p:nvSpPr>
        <p:spPr>
          <a:xfrm>
            <a:off x="471949" y="5191434"/>
            <a:ext cx="92914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Reference</a:t>
            </a:r>
          </a:p>
          <a:p>
            <a:pPr algn="l" fontAlgn="base"/>
            <a:endParaRPr lang="en-US" b="1" i="0">
              <a:solidFill>
                <a:srgbClr val="00B0F0"/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The caller’s actual parameters and the function’s actual parameters refer to the same locations, so any changes made inside the function are reflected in the caller’s actual parameters. </a:t>
            </a:r>
          </a:p>
        </p:txBody>
      </p:sp>
    </p:spTree>
    <p:extLst>
      <p:ext uri="{BB962C8B-B14F-4D97-AF65-F5344CB8AC3E}">
        <p14:creationId xmlns:p14="http://schemas.microsoft.com/office/powerpoint/2010/main" val="198388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Recursion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84353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383878"/>
          </a:xfrm>
        </p:spPr>
        <p:txBody>
          <a:bodyPr/>
          <a:lstStyle/>
          <a:p>
            <a:r>
              <a:rPr lang="en-US" b="1">
                <a:ea typeface="Calibri Light"/>
                <a:cs typeface="Calibri Light" panose="020F0302020204030204"/>
              </a:rPr>
              <a:t>Recursion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17040"/>
            <a:ext cx="10773016" cy="49950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Recursion is the technique of making a function call itself. 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This technique provides a way to break complicated problems down into simple problems which are easier to solve.</a:t>
            </a:r>
          </a:p>
          <a:p>
            <a:pPr>
              <a:buAutoNum type="arabicPeriod"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Terms in Recursion</a:t>
            </a:r>
          </a:p>
          <a:p>
            <a:pPr marL="457200" indent="-457200">
              <a:buAutoNum type="arabicPeriod"/>
            </a:pPr>
            <a:r>
              <a:rPr lang="en-US" b="1">
                <a:ea typeface="Calibri Light"/>
                <a:cs typeface="Calibri Light"/>
              </a:rPr>
              <a:t>Base Case : </a:t>
            </a:r>
            <a:r>
              <a:rPr lang="en-US">
                <a:ea typeface="+mn-lt"/>
                <a:cs typeface="+mn-lt"/>
              </a:rPr>
              <a:t>This is the condition that stops the recursion.</a:t>
            </a:r>
            <a:r>
              <a:rPr lang="en-US">
                <a:ea typeface="Calibri Light"/>
                <a:cs typeface="Calibri Light"/>
              </a:rPr>
              <a:t>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                         - 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When the base case is met, the function returns a value without          making any further recursive calls.</a:t>
            </a:r>
            <a:r>
              <a:rPr lang="en-US" b="1">
                <a:ea typeface="Calibri Light"/>
                <a:cs typeface="Calibri Light"/>
              </a:rPr>
              <a:t> 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2.   </a:t>
            </a: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This is the part of the function that includes the recursive call.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 </a:t>
            </a:r>
            <a:r>
              <a:rPr lang="en-US">
                <a:ea typeface="+mn-lt"/>
                <a:cs typeface="+mn-lt"/>
              </a:rPr>
              <a:t>Tower of Hanoi, Fibonacci series, Factorial finding etc.</a:t>
            </a:r>
          </a:p>
        </p:txBody>
      </p:sp>
    </p:spTree>
    <p:extLst>
      <p:ext uri="{BB962C8B-B14F-4D97-AF65-F5344CB8AC3E}">
        <p14:creationId xmlns:p14="http://schemas.microsoft.com/office/powerpoint/2010/main" val="1553778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6EA1A26-163F-4F15-91F4-F2C51AC9C1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177E2-2A61-963F-4E58-4986D626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40" y="-100831"/>
            <a:ext cx="3944203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How Recursion   Works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BB90E-60C0-F8C6-2455-6A253D82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699" y="1969500"/>
            <a:ext cx="3950208" cy="3358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Breaks complex problems      into simpler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Repeats process until base case is met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Combines solutions of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3BE10AD-078B-134A-57CD-FEDF1C33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" t="12950" r="-189" b="360"/>
          <a:stretch/>
        </p:blipFill>
        <p:spPr>
          <a:xfrm>
            <a:off x="103909" y="1138249"/>
            <a:ext cx="7319825" cy="459332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33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7A63F-DF6F-64FB-2822-3B2E738E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45533"/>
            <a:ext cx="10772775" cy="1658198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Example : Factorial Calculation</a:t>
            </a:r>
            <a:r>
              <a:rPr lang="en-US">
                <a:ea typeface="Calibri Light"/>
                <a:cs typeface="Calibri Light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F8C406-E948-CAA9-F620-BAEA526F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6" y="1544320"/>
            <a:ext cx="4911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Base Case 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0!=1 and 1!=1 </a:t>
            </a:r>
          </a:p>
          <a:p>
            <a:pPr marL="342900" indent="-342900">
              <a:buFont typeface="Calibri" pitchFamily="34" charset="0"/>
              <a:buChar char="-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n=0 or n=1, then the function returns 1.</a:t>
            </a:r>
            <a:r>
              <a:rPr lang="en-US" sz="2400" b="1">
                <a:ea typeface="+mn-lt"/>
                <a:cs typeface="+mn-lt"/>
              </a:rPr>
              <a:t> 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24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The function returns </a:t>
            </a:r>
            <a:r>
              <a:rPr lang="en-US" b="1">
                <a:ea typeface="+mn-lt"/>
                <a:cs typeface="+mn-lt"/>
              </a:rPr>
              <a:t>𝑛 * factorial (𝑛−1)</a:t>
            </a:r>
            <a:r>
              <a:rPr lang="en-US">
                <a:ea typeface="+mn-lt"/>
                <a:cs typeface="+mn-lt"/>
              </a:rPr>
              <a:t> ,making a recursive call with </a:t>
            </a:r>
            <a:r>
              <a:rPr lang="en-US" b="1">
                <a:ea typeface="+mn-lt"/>
                <a:cs typeface="+mn-lt"/>
              </a:rPr>
              <a:t>n−1.</a:t>
            </a:r>
            <a:endParaRPr lang="en-US" sz="2400" b="1">
              <a:ea typeface="+mn-lt"/>
              <a:cs typeface="+mn-lt"/>
            </a:endParaRPr>
          </a:p>
          <a:p>
            <a:pPr marL="1170940" lvl="6" indent="0">
              <a:buNone/>
            </a:pPr>
            <a:endParaRPr lang="en-US" sz="2400" b="1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1F27EE-B219-3C72-43BE-F6C76487ED7A}"/>
              </a:ext>
            </a:extLst>
          </p:cNvPr>
          <p:cNvSpPr txBox="1"/>
          <p:nvPr/>
        </p:nvSpPr>
        <p:spPr>
          <a:xfrm>
            <a:off x="6322060" y="1363979"/>
            <a:ext cx="5092700" cy="535531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#include &lt;stdio.h&gt;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factorial(int num)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if (num==0 || num==1)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 1;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else{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return(num * factorial(num-1));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main() {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int num;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printf("Enter the Number : ");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scanf("%d", &amp;num);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printf("Factorial of %d = %d", num,factorial(num));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return 0;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pPr algn="l"/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363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Structure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7466074" y="132645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9137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53" y="322552"/>
            <a:ext cx="10772775" cy="1373062"/>
          </a:xfrm>
        </p:spPr>
        <p:txBody>
          <a:bodyPr>
            <a:normAutofit/>
          </a:bodyPr>
          <a:lstStyle/>
          <a:p>
            <a:r>
              <a:rPr lang="en-US" b="1" spc="0">
                <a:solidFill>
                  <a:srgbClr val="50B4C8"/>
                </a:solidFill>
              </a:rPr>
              <a:t>Basic C 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53" y="1494504"/>
            <a:ext cx="11171215" cy="53634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/>
              <a:t>Code:</a:t>
            </a:r>
            <a:endParaRPr lang="en-US" sz="1050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sz="200" b="1"/>
          </a:p>
          <a:p>
            <a:pPr>
              <a:lnSpc>
                <a:spcPct val="100000"/>
              </a:lnSpc>
            </a:pPr>
            <a:r>
              <a:rPr b="1"/>
              <a:t>Explanation:</a:t>
            </a:r>
            <a:endParaRPr lang="en-US" b="1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`#include &lt;</a:t>
            </a:r>
            <a:r>
              <a:rPr err="1"/>
              <a:t>stdio.h</a:t>
            </a:r>
            <a:r>
              <a:t>&gt;`: Header file library for input/output functions.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</a:t>
            </a:r>
            <a:r>
              <a:rPr lang="en-IN"/>
              <a:t>`int</a:t>
            </a:r>
            <a:r>
              <a:t> main() {}`: Main function where the code execution begins.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</a:t>
            </a:r>
            <a:r>
              <a:rPr err="1"/>
              <a:t>printf</a:t>
            </a:r>
            <a:r>
              <a:t>("Hello World!");`: Prints "Hello World!" to the screen.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`return 0;`: Ends the main function.</a:t>
            </a:r>
            <a:endParaRPr lang="en-US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B2A1EF-02A3-C58D-CD3D-B090BE61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11" y="735476"/>
            <a:ext cx="8213659" cy="42641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Structure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3016" cy="45378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Structure is a collection of logically related data items of different datatypes grouped</a:t>
            </a:r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together under single name.</a:t>
            </a:r>
            <a:endParaRPr lang="en-US" b="1" dirty="0">
              <a:cs typeface="Calibri Light" panose="020F0302020204030204"/>
            </a:endParaRPr>
          </a:p>
          <a:p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Structure is a user defined datatype.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Structure Members can be normal variables, pointers, arrays or other structures.</a:t>
            </a:r>
            <a:endParaRPr lang="en-US" b="1" dirty="0">
              <a:cs typeface="Calibri Light"/>
            </a:endParaRPr>
          </a:p>
          <a:p>
            <a:r>
              <a:rPr lang="en-US" b="1" dirty="0">
                <a:ea typeface="+mn-lt"/>
                <a:cs typeface="+mn-lt"/>
              </a:rPr>
              <a:t>Structure Member names within the particular structure must be distinct from one another.</a:t>
            </a:r>
            <a:endParaRPr lang="en-US" b="1" dirty="0"/>
          </a:p>
          <a:p>
            <a:endParaRPr lang="en-US" b="1" dirty="0">
              <a:cs typeface="Calibri Light"/>
            </a:endParaRPr>
          </a:p>
          <a:p>
            <a:r>
              <a:rPr lang="en-US" b="1" dirty="0">
                <a:cs typeface="Calibri Light"/>
              </a:rPr>
              <a:t>Access Structure Member:</a:t>
            </a:r>
          </a:p>
          <a:p>
            <a:r>
              <a:rPr lang="en-US" b="1" dirty="0">
                <a:ea typeface="+mn-lt"/>
                <a:cs typeface="+mn-lt"/>
              </a:rPr>
              <a:t>1. Dot/period operator (.)</a:t>
            </a:r>
          </a:p>
          <a:p>
            <a:r>
              <a:rPr lang="en-US" b="1" dirty="0">
                <a:ea typeface="+mn-lt"/>
                <a:cs typeface="+mn-lt"/>
              </a:rPr>
              <a:t>2. Arrow operator (-&gt;)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38013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0CE5E-B472-AD5C-2DF2-5C2FF76C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Structure </a:t>
            </a:r>
            <a:r>
              <a:rPr lang="en-US" b="1"/>
              <a:t>Syntax</a:t>
            </a:r>
            <a:endParaRPr lang="en-US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9189DBC-24FE-9C9F-CDC2-AEA09208C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>
                <a:latin typeface="Arial"/>
                <a:cs typeface="Arial"/>
              </a:rPr>
              <a:t>// Define Structure :</a:t>
            </a:r>
          </a:p>
          <a:p>
            <a:r>
              <a:rPr lang="en-US" sz="2000">
                <a:latin typeface="Arial"/>
                <a:cs typeface="Arial"/>
              </a:rPr>
              <a:t>struct </a:t>
            </a:r>
            <a:r>
              <a:rPr lang="en-US" sz="2000" err="1">
                <a:latin typeface="Arial"/>
                <a:cs typeface="Arial"/>
              </a:rPr>
              <a:t>structure_name</a:t>
            </a:r>
            <a:r>
              <a:rPr lang="en-US" sz="2000">
                <a:latin typeface="Arial"/>
                <a:cs typeface="Arial"/>
              </a:rPr>
              <a:t> {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member1_declaration;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member2_declaration;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. . .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 err="1">
                <a:latin typeface="Arial"/>
                <a:cs typeface="Arial"/>
              </a:rPr>
              <a:t>memberN_declaration</a:t>
            </a:r>
            <a:r>
              <a:rPr lang="en-US" sz="2000">
                <a:latin typeface="Arial"/>
                <a:cs typeface="Arial"/>
              </a:rPr>
              <a:t>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};</a:t>
            </a: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ea typeface="+mn-lt"/>
                <a:cs typeface="Arial"/>
              </a:rPr>
              <a:t>// Declare Structure :</a:t>
            </a:r>
          </a:p>
          <a:p>
            <a:r>
              <a:rPr lang="en-US" sz="2000">
                <a:ea typeface="+mn-lt"/>
                <a:cs typeface="+mn-lt"/>
              </a:rPr>
              <a:t>struct </a:t>
            </a:r>
            <a:r>
              <a:rPr lang="en-US" sz="2000" err="1">
                <a:ea typeface="+mn-lt"/>
                <a:cs typeface="+mn-lt"/>
              </a:rPr>
              <a:t>structure_name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structure_variable</a:t>
            </a:r>
            <a:r>
              <a:rPr lang="en-US" sz="2000">
                <a:ea typeface="+mn-lt"/>
                <a:cs typeface="+mn-lt"/>
              </a:rPr>
              <a:t>;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696AB3-6DED-92B9-A189-5E7139320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0266" y="1998134"/>
            <a:ext cx="4904579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// Access Structure Member :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structure_variable.member_name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endParaRPr lang="en-US">
              <a:cs typeface="Calibri Light"/>
            </a:endParaRPr>
          </a:p>
          <a:p>
            <a:r>
              <a:rPr lang="en-US" err="1">
                <a:ea typeface="+mn-lt"/>
                <a:cs typeface="+mn-lt"/>
              </a:rPr>
              <a:t>pointer_to_structure</a:t>
            </a:r>
            <a:r>
              <a:rPr lang="en-US">
                <a:ea typeface="+mn-lt"/>
                <a:cs typeface="+mn-lt"/>
              </a:rPr>
              <a:t>-&gt;</a:t>
            </a:r>
            <a:r>
              <a:rPr lang="en-US" err="1">
                <a:ea typeface="+mn-lt"/>
                <a:cs typeface="+mn-lt"/>
              </a:rPr>
              <a:t>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820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2B9F5-93A7-0132-AEE3-AFEECC9E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Structure </a:t>
            </a:r>
            <a:r>
              <a:rPr lang="en-US" sz="4000" b="1">
                <a:solidFill>
                  <a:srgbClr val="FFFFFF"/>
                </a:solidFill>
              </a:rPr>
              <a:t>Example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6D5F86E-60C3-9021-93FC-DB1F0230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4" r="-2" b="1634"/>
          <a:stretch/>
        </p:blipFill>
        <p:spPr>
          <a:xfrm>
            <a:off x="269471" y="0"/>
            <a:ext cx="7561389" cy="685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4C1633B-E6B9-9DBF-9D18-4CAAC9AF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53" y="2934183"/>
            <a:ext cx="4749473" cy="3593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76FFEA-33A1-F7FB-EABC-8151F0D484DC}"/>
              </a:ext>
            </a:extLst>
          </p:cNvPr>
          <p:cNvSpPr txBox="1"/>
          <p:nvPr/>
        </p:nvSpPr>
        <p:spPr>
          <a:xfrm>
            <a:off x="7926729" y="499641"/>
            <a:ext cx="38910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highlight>
                  <a:srgbClr val="50B4C8"/>
                </a:highlight>
                <a:latin typeface="Nunito"/>
              </a:rPr>
              <a:t>Structure Example</a:t>
            </a:r>
          </a:p>
        </p:txBody>
      </p:sp>
    </p:spTree>
    <p:extLst>
      <p:ext uri="{BB962C8B-B14F-4D97-AF65-F5344CB8AC3E}">
        <p14:creationId xmlns:p14="http://schemas.microsoft.com/office/powerpoint/2010/main" val="1437504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Pointers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6865781" y="1298530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28870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Pointers?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5877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normal variable is used to store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is a variable that store address</a:t>
            </a:r>
            <a:r>
              <a:rPr lang="en-US" sz="3200" dirty="0"/>
              <a:t> / reference of another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 is </a:t>
            </a:r>
            <a:r>
              <a:rPr lang="en-US" sz="3200" dirty="0">
                <a:highlight>
                  <a:srgbClr val="FFFF00"/>
                </a:highlight>
              </a:rPr>
              <a:t>derived data type </a:t>
            </a:r>
            <a:r>
              <a:rPr lang="en-US" sz="3200" dirty="0"/>
              <a:t>in C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contains the memory address </a:t>
            </a:r>
            <a:r>
              <a:rPr lang="en-US" sz="3200" dirty="0"/>
              <a:t>of that variable as their value.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Pointers are also called address variables because they contain the  addresses of other variables.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2796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026F6523-E9B0-19E4-367C-114394F9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 </a:t>
            </a:r>
            <a:endParaRPr lang="en-IN" sz="6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F89ABC6-FE21-3CF6-770E-F1674119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5" y="2611441"/>
            <a:ext cx="5261872" cy="402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810F0FE-E5FD-CACB-C406-3B5A74308736}"/>
              </a:ext>
            </a:extLst>
          </p:cNvPr>
          <p:cNvSpPr txBox="1"/>
          <p:nvPr/>
        </p:nvSpPr>
        <p:spPr>
          <a:xfrm>
            <a:off x="657224" y="1919542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0B93247-DE80-019A-B211-2F8CF561B652}"/>
              </a:ext>
            </a:extLst>
          </p:cNvPr>
          <p:cNvSpPr txBox="1"/>
          <p:nvPr/>
        </p:nvSpPr>
        <p:spPr>
          <a:xfrm>
            <a:off x="587422" y="3091512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36C279F-FB7E-692E-549D-9599F3F6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8" y="3921321"/>
            <a:ext cx="6576631" cy="237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9283B10-5777-313B-4C53-2B43B912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842" y="2117217"/>
            <a:ext cx="5112537" cy="195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C28F265-DA89-57A3-2E4E-2E5804D8B680}"/>
              </a:ext>
            </a:extLst>
          </p:cNvPr>
          <p:cNvSpPr txBox="1"/>
          <p:nvPr/>
        </p:nvSpPr>
        <p:spPr>
          <a:xfrm>
            <a:off x="7440770" y="4169779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Output:</a:t>
            </a:r>
            <a:endParaRPr lang="en-IN" sz="3200" u="sn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D5086A3-7821-B3BB-9CFE-6728970C9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78" y="4754554"/>
            <a:ext cx="2557895" cy="7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</a:t>
            </a:r>
            <a:endParaRPr lang="en-IN" sz="6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  <a:r>
              <a:rPr lang="en-US" sz="3200" dirty="0"/>
              <a:t> is integer pointer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is address of or referencing operator which returns memory address of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is indirection or dereferencing operator which returns value stored at that memory address.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operator is the inverse of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operator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a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is same as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*(&amp;a)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1917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06" y="43449"/>
            <a:ext cx="11040752" cy="1372396"/>
          </a:xfrm>
        </p:spPr>
        <p:txBody>
          <a:bodyPr/>
          <a:lstStyle/>
          <a:p>
            <a:r>
              <a:rPr lang="en-US" b="1" dirty="0" smtClean="0"/>
              <a:t>Formal Parameters Vs Actual Parameters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4376" r="2880" b="5982"/>
          <a:stretch/>
        </p:blipFill>
        <p:spPr>
          <a:xfrm>
            <a:off x="1403992" y="1415845"/>
            <a:ext cx="9778180" cy="5154889"/>
          </a:xfrm>
        </p:spPr>
      </p:pic>
    </p:spTree>
    <p:extLst>
      <p:ext uri="{BB962C8B-B14F-4D97-AF65-F5344CB8AC3E}">
        <p14:creationId xmlns:p14="http://schemas.microsoft.com/office/powerpoint/2010/main" val="4237065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58" y="307803"/>
            <a:ext cx="5250426" cy="872068"/>
          </a:xfrm>
        </p:spPr>
        <p:txBody>
          <a:bodyPr/>
          <a:lstStyle/>
          <a:p>
            <a:pPr algn="ctr"/>
            <a:r>
              <a:rPr lang="en-US" b="1" dirty="0" smtClean="0"/>
              <a:t>Pass by Value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4550" r="3321" b="3448"/>
          <a:stretch/>
        </p:blipFill>
        <p:spPr>
          <a:xfrm>
            <a:off x="6659169" y="1297858"/>
            <a:ext cx="5313937" cy="49554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4644" r="3620" b="3715"/>
          <a:stretch/>
        </p:blipFill>
        <p:spPr>
          <a:xfrm>
            <a:off x="486697" y="1297858"/>
            <a:ext cx="4988942" cy="49554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59169" y="293056"/>
            <a:ext cx="5029200" cy="945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Pass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62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891" y="278307"/>
            <a:ext cx="5763167" cy="1358764"/>
          </a:xfrm>
        </p:spPr>
        <p:txBody>
          <a:bodyPr/>
          <a:lstStyle/>
          <a:p>
            <a:r>
              <a:rPr lang="en-US" b="1" dirty="0" smtClean="0"/>
              <a:t>Swap Two numbers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75" y="1769807"/>
            <a:ext cx="8399648" cy="4807976"/>
          </a:xfrm>
        </p:spPr>
      </p:pic>
    </p:spTree>
    <p:extLst>
      <p:ext uri="{BB962C8B-B14F-4D97-AF65-F5344CB8AC3E}">
        <p14:creationId xmlns:p14="http://schemas.microsoft.com/office/powerpoint/2010/main" val="39472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Comments in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E370B4-BD78-1847-A35F-5EC0185D4BE7}"/>
              </a:ext>
            </a:extLst>
          </p:cNvPr>
          <p:cNvSpPr txBox="1"/>
          <p:nvPr/>
        </p:nvSpPr>
        <p:spPr>
          <a:xfrm>
            <a:off x="834572" y="2156985"/>
            <a:ext cx="8832845" cy="2981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A comment in C is a piece of text within the code that is ignored by the compiler, used to explain code and improve readability.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4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Types of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Single-line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Multi-line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445" lvl="1">
              <a:lnSpc>
                <a:spcPct val="85000"/>
              </a:lnSpc>
              <a:spcBef>
                <a:spcPts val="600"/>
              </a:spcBef>
            </a:pP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alibri Ligh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11" y="147483"/>
            <a:ext cx="10772775" cy="1331821"/>
          </a:xfrm>
        </p:spPr>
        <p:txBody>
          <a:bodyPr/>
          <a:lstStyle/>
          <a:p>
            <a:r>
              <a:rPr lang="en-US" b="1" dirty="0" smtClean="0"/>
              <a:t>Without using third variable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50" y="1339532"/>
            <a:ext cx="9640895" cy="55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92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When we declare an array, compiler allocates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continuous blocks of memory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so that all the elements of an array can be stored in that memory.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allocated byte or the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address of first element is assigned to an array name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Thus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array name works as pointer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element is also known as base address</a:t>
            </a:r>
            <a:r>
              <a:rPr lang="en-US" sz="3200" b="1" dirty="0"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4746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0C0191-3784-FEAA-5663-8D7800E7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097792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  <a:highlight>
                  <a:srgbClr val="FFFFFF"/>
                </a:highlight>
              </a:rPr>
              <a:t>Example: </a:t>
            </a:r>
            <a:r>
              <a:rPr lang="en-IN" sz="3200" b="1" dirty="0">
                <a:solidFill>
                  <a:srgbClr val="0991B6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int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IN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10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], </a:t>
            </a:r>
            <a:r>
              <a:rPr lang="en-IN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 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 err="1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and so on ...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82503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95" y="0"/>
            <a:ext cx="10772775" cy="134657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Program to find sum of all elements in array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4472" r="3586" b="3937"/>
          <a:stretch/>
        </p:blipFill>
        <p:spPr>
          <a:xfrm>
            <a:off x="1360998" y="1199086"/>
            <a:ext cx="8859634" cy="5432611"/>
          </a:xfrm>
        </p:spPr>
      </p:pic>
    </p:spTree>
    <p:extLst>
      <p:ext uri="{BB962C8B-B14F-4D97-AF65-F5344CB8AC3E}">
        <p14:creationId xmlns:p14="http://schemas.microsoft.com/office/powerpoint/2010/main" val="2861586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8" y="1647371"/>
            <a:ext cx="8992117" cy="2692954"/>
          </a:xfrm>
        </p:spPr>
        <p:txBody>
          <a:bodyPr/>
          <a:lstStyle/>
          <a:p>
            <a:r>
              <a:rPr lang="en-US" b="1" dirty="0">
                <a:latin typeface="Calibri Light"/>
                <a:ea typeface="Calibri Light"/>
                <a:cs typeface="Calibri Light"/>
              </a:rPr>
              <a:t>Dynamic Memory Allocation (DMA)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9086459" y="1055793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64705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DMA?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84632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If memory is allocated at runtime</a:t>
            </a:r>
            <a:r>
              <a:rPr lang="en-US" sz="3200" dirty="0"/>
              <a:t> (during execution of program) then it is called dynamic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</a:t>
            </a:r>
            <a:r>
              <a:rPr lang="en-US" sz="3200" dirty="0"/>
              <a:t>Memory can be accessed only through a pointer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allocates memory from heap (simply heap: it is an empty area in memory)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When DMA is needed?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is used when number of variables are not known in advance or large in size.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Memory can be allocated at any time and can be released at any time during runtime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5753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Malloc (Memory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is used to allocate a fixed amount of memory during the execution of a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allocates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size_in_bytes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memory from heap, if the allocation succeeds,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 </a:t>
            </a:r>
            <a:r>
              <a:rPr lang="en-US" sz="3200" dirty="0"/>
              <a:t>is returned.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not initialized. Thus we need explicit type conversion.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0D272DC-83F8-20CE-9496-85F672D0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66" y="5343882"/>
            <a:ext cx="9539669" cy="464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53AE4B4-A216-D099-D7A2-11C6A4B3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68750"/>
            <a:ext cx="8813893" cy="5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2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Calloc</a:t>
            </a:r>
            <a:r>
              <a:rPr lang="en-US" sz="7200" b="1" dirty="0"/>
              <a:t> (contiguous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is used to allocate a block of memory during the execution of a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allocates a region of memory to hold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no_of_blocks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size_of_block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each, if the allocation succeeds then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3200" dirty="0"/>
              <a:t> is returned.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initialized to </a:t>
            </a:r>
            <a:r>
              <a:rPr lang="en-US" sz="28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ZERO</a:t>
            </a:r>
            <a:r>
              <a:rPr lang="en-US" sz="3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DA543-95DC-7574-57E9-3BF577EF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03" y="5386425"/>
            <a:ext cx="9455906" cy="34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729D7C-ADF3-75E7-40E5-58C8761A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71879"/>
            <a:ext cx="9202621" cy="6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realloc</a:t>
            </a:r>
            <a:r>
              <a:rPr lang="en-US" sz="7200" b="1" dirty="0"/>
              <a:t> (re-allocation)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changes the size of the object pointed to by pointer </a:t>
            </a:r>
            <a:r>
              <a:rPr lang="en-US" sz="3200" dirty="0" err="1"/>
              <a:t>fp</a:t>
            </a:r>
            <a:r>
              <a:rPr lang="en-US" sz="3200" dirty="0"/>
              <a:t> to specified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contents will be unchanged up to the minimum of the old and new sizes.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If the new size is larger, the new space will be uninitialized.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returns a pointer to the new space, or NULL if the request cannot be satisfied, in which case *</a:t>
            </a:r>
            <a:r>
              <a:rPr lang="en-US" sz="3200" dirty="0" err="1"/>
              <a:t>fp</a:t>
            </a:r>
            <a:r>
              <a:rPr lang="en-US" sz="3200" dirty="0"/>
              <a:t> is unchanged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DDA191-2598-F07F-4522-0B9F8D2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0" y="5358660"/>
            <a:ext cx="9187024" cy="435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775BCB-B10A-A373-E204-D09F3327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6039477"/>
            <a:ext cx="9356101" cy="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62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292</TotalTime>
  <Words>4210</Words>
  <Application>Microsoft Office PowerPoint</Application>
  <PresentationFormat>Widescreen</PresentationFormat>
  <Paragraphs>846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Adobe Heiti Std R</vt:lpstr>
      <vt:lpstr>Arial</vt:lpstr>
      <vt:lpstr>Arial,Sans-Serif</vt:lpstr>
      <vt:lpstr>Calibri</vt:lpstr>
      <vt:lpstr>Calibri Light</vt:lpstr>
      <vt:lpstr>Cascadia Code</vt:lpstr>
      <vt:lpstr>Consolas</vt:lpstr>
      <vt:lpstr>Nunito</vt:lpstr>
      <vt:lpstr>Times New Roman</vt:lpstr>
      <vt:lpstr>Wingdings</vt:lpstr>
      <vt:lpstr>Wingdings,Sans-Serif</vt:lpstr>
      <vt:lpstr>Metropolitan</vt:lpstr>
      <vt:lpstr>Fundamentals  of   </vt:lpstr>
      <vt:lpstr>What is C?</vt:lpstr>
      <vt:lpstr>Why Learn C?</vt:lpstr>
      <vt:lpstr>Statements in C</vt:lpstr>
      <vt:lpstr>Many Statements Example</vt:lpstr>
      <vt:lpstr>Structure of C </vt:lpstr>
      <vt:lpstr>PowerPoint Presentation</vt:lpstr>
      <vt:lpstr>Basic C Code Example</vt:lpstr>
      <vt:lpstr>Comments in C</vt:lpstr>
      <vt:lpstr>Types of Comments</vt:lpstr>
      <vt:lpstr>Header files </vt:lpstr>
      <vt:lpstr>Header files </vt:lpstr>
      <vt:lpstr>Data types</vt:lpstr>
      <vt:lpstr>Primary Data Types</vt:lpstr>
      <vt:lpstr>Primary Data Types</vt:lpstr>
      <vt:lpstr>Primary Data Types</vt:lpstr>
      <vt:lpstr>Secondary Data types</vt:lpstr>
      <vt:lpstr>Secondary Data types</vt:lpstr>
      <vt:lpstr>Data types </vt:lpstr>
      <vt:lpstr>Variables in C </vt:lpstr>
      <vt:lpstr>Rules for naming variables</vt:lpstr>
      <vt:lpstr>Rules for naming variables</vt:lpstr>
      <vt:lpstr>Variables in C</vt:lpstr>
      <vt:lpstr>Outputting Variables</vt:lpstr>
      <vt:lpstr>Constants in C</vt:lpstr>
      <vt:lpstr>Operators </vt:lpstr>
      <vt:lpstr>Arithmetic Operators </vt:lpstr>
      <vt:lpstr>Unary Operators </vt:lpstr>
      <vt:lpstr>Relational Operators </vt:lpstr>
      <vt:lpstr>Logical Operators </vt:lpstr>
      <vt:lpstr>Bitwise Operator</vt:lpstr>
      <vt:lpstr>Assignment Operators </vt:lpstr>
      <vt:lpstr>Ternary Operator </vt:lpstr>
      <vt:lpstr>Type conversion </vt:lpstr>
      <vt:lpstr>Types of Type Conversion</vt:lpstr>
      <vt:lpstr>  I/O functions  </vt:lpstr>
      <vt:lpstr>I/O Functions Example</vt:lpstr>
      <vt:lpstr>Control Structure in   </vt:lpstr>
      <vt:lpstr>Decision Making</vt:lpstr>
      <vt:lpstr>Decision Making Statements are</vt:lpstr>
      <vt:lpstr>Logical Conditions in C Programming</vt:lpstr>
      <vt:lpstr>if Statement</vt:lpstr>
      <vt:lpstr>if…else Statement</vt:lpstr>
      <vt:lpstr>Syntax and Example</vt:lpstr>
      <vt:lpstr>if…else if Ladder </vt:lpstr>
      <vt:lpstr>Syntax and Example</vt:lpstr>
      <vt:lpstr>Nested if</vt:lpstr>
      <vt:lpstr>Syntax and Example</vt:lpstr>
      <vt:lpstr>Switch Syntax and Example</vt:lpstr>
      <vt:lpstr>Switch Case best Example</vt:lpstr>
      <vt:lpstr>Conditional or Ternary Operator </vt:lpstr>
      <vt:lpstr>Loops</vt:lpstr>
      <vt:lpstr>while Loop</vt:lpstr>
      <vt:lpstr>do-while Loop</vt:lpstr>
      <vt:lpstr>for Loop</vt:lpstr>
      <vt:lpstr>break and Continue</vt:lpstr>
      <vt:lpstr>goto statement</vt:lpstr>
      <vt:lpstr>Arrays &amp; Strings in   </vt:lpstr>
      <vt:lpstr>What is Array?</vt:lpstr>
      <vt:lpstr> Array Syntax and Example</vt:lpstr>
      <vt:lpstr>2-Dimensional Array</vt:lpstr>
      <vt:lpstr>2-D Array Syntax and Example</vt:lpstr>
      <vt:lpstr>String in C</vt:lpstr>
      <vt:lpstr>C String Initialization </vt:lpstr>
      <vt:lpstr>Read String Using scanf()</vt:lpstr>
      <vt:lpstr>Read String Using gets()</vt:lpstr>
      <vt:lpstr>String Handling Functions</vt:lpstr>
      <vt:lpstr>PowerPoint Presentation</vt:lpstr>
      <vt:lpstr>Functions  in</vt:lpstr>
      <vt:lpstr>Functions</vt:lpstr>
      <vt:lpstr>PowerPoint Presentation</vt:lpstr>
      <vt:lpstr>PowerPoint Presentation</vt:lpstr>
      <vt:lpstr>PowerPoint Presentation</vt:lpstr>
      <vt:lpstr>PowerPoint Presentation</vt:lpstr>
      <vt:lpstr>Recursion  in</vt:lpstr>
      <vt:lpstr>Recursion in C</vt:lpstr>
      <vt:lpstr>How Recursion   Works</vt:lpstr>
      <vt:lpstr>Example : Factorial Calculation </vt:lpstr>
      <vt:lpstr>Structure in</vt:lpstr>
      <vt:lpstr>Structure</vt:lpstr>
      <vt:lpstr>Structure Syntax</vt:lpstr>
      <vt:lpstr>Structure Example</vt:lpstr>
      <vt:lpstr>Pointers in</vt:lpstr>
      <vt:lpstr>What is Pointers?</vt:lpstr>
      <vt:lpstr>Declare and initialization of pointer </vt:lpstr>
      <vt:lpstr>Declare and initialization of pointer</vt:lpstr>
      <vt:lpstr>Formal Parameters Vs Actual Parameters</vt:lpstr>
      <vt:lpstr>Pass by Value</vt:lpstr>
      <vt:lpstr>Swap Two numbers </vt:lpstr>
      <vt:lpstr>Without using third variable</vt:lpstr>
      <vt:lpstr>Relation between Array &amp; Pointer</vt:lpstr>
      <vt:lpstr>Relation between Array &amp; Pointer</vt:lpstr>
      <vt:lpstr>Program to find sum of all elements in array</vt:lpstr>
      <vt:lpstr>Dynamic Memory Allocation (DMA) in</vt:lpstr>
      <vt:lpstr>What is DMA?</vt:lpstr>
      <vt:lpstr>Malloc (Memory Allocation)</vt:lpstr>
      <vt:lpstr>Calloc (contiguous allocation)</vt:lpstr>
      <vt:lpstr>realloc (re-allocation)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</dc:title>
  <dc:subject/>
  <dc:creator>Sumeet Tokare</dc:creator>
  <cp:keywords/>
  <dc:description>generated using python-pptx</dc:description>
  <cp:lastModifiedBy>harish khristi</cp:lastModifiedBy>
  <cp:revision>20</cp:revision>
  <dcterms:created xsi:type="dcterms:W3CDTF">2013-01-27T09:14:16Z</dcterms:created>
  <dcterms:modified xsi:type="dcterms:W3CDTF">2025-04-12T22:20:52Z</dcterms:modified>
  <cp:category/>
</cp:coreProperties>
</file>